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1" r:id="rId1"/>
  </p:sldMasterIdLst>
  <p:notesMasterIdLst>
    <p:notesMasterId r:id="rId73"/>
  </p:notesMasterIdLst>
  <p:handoutMasterIdLst>
    <p:handoutMasterId r:id="rId74"/>
  </p:handoutMasterIdLst>
  <p:sldIdLst>
    <p:sldId id="256" r:id="rId2"/>
    <p:sldId id="625" r:id="rId3"/>
    <p:sldId id="680" r:id="rId4"/>
    <p:sldId id="633" r:id="rId5"/>
    <p:sldId id="465" r:id="rId6"/>
    <p:sldId id="629" r:id="rId7"/>
    <p:sldId id="630" r:id="rId8"/>
    <p:sldId id="631" r:id="rId9"/>
    <p:sldId id="632" r:id="rId10"/>
    <p:sldId id="345" r:id="rId11"/>
    <p:sldId id="645" r:id="rId12"/>
    <p:sldId id="646" r:id="rId13"/>
    <p:sldId id="472" r:id="rId14"/>
    <p:sldId id="437" r:id="rId15"/>
    <p:sldId id="541" r:id="rId16"/>
    <p:sldId id="537" r:id="rId17"/>
    <p:sldId id="539" r:id="rId18"/>
    <p:sldId id="542" r:id="rId19"/>
    <p:sldId id="683" r:id="rId20"/>
    <p:sldId id="476" r:id="rId21"/>
    <p:sldId id="649" r:id="rId22"/>
    <p:sldId id="650" r:id="rId23"/>
    <p:sldId id="651" r:id="rId24"/>
    <p:sldId id="603" r:id="rId25"/>
    <p:sldId id="604" r:id="rId26"/>
    <p:sldId id="462" r:id="rId27"/>
    <p:sldId id="561" r:id="rId28"/>
    <p:sldId id="558" r:id="rId29"/>
    <p:sldId id="659" r:id="rId30"/>
    <p:sldId id="575" r:id="rId31"/>
    <p:sldId id="576" r:id="rId32"/>
    <p:sldId id="577" r:id="rId33"/>
    <p:sldId id="684" r:id="rId34"/>
    <p:sldId id="477" r:id="rId35"/>
    <p:sldId id="478" r:id="rId36"/>
    <p:sldId id="479" r:id="rId37"/>
    <p:sldId id="396" r:id="rId38"/>
    <p:sldId id="394" r:id="rId39"/>
    <p:sldId id="480" r:id="rId40"/>
    <p:sldId id="486" r:id="rId41"/>
    <p:sldId id="484" r:id="rId42"/>
    <p:sldId id="485" r:id="rId43"/>
    <p:sldId id="601" r:id="rId44"/>
    <p:sldId id="681" r:id="rId45"/>
    <p:sldId id="446" r:id="rId46"/>
    <p:sldId id="626" r:id="rId47"/>
    <p:sldId id="627" r:id="rId48"/>
    <p:sldId id="628" r:id="rId49"/>
    <p:sldId id="350" r:id="rId50"/>
    <p:sldId id="682" r:id="rId51"/>
    <p:sldId id="676" r:id="rId52"/>
    <p:sldId id="434" r:id="rId53"/>
    <p:sldId id="323" r:id="rId54"/>
    <p:sldId id="301" r:id="rId55"/>
    <p:sldId id="671" r:id="rId56"/>
    <p:sldId id="675" r:id="rId57"/>
    <p:sldId id="432" r:id="rId58"/>
    <p:sldId id="312" r:id="rId59"/>
    <p:sldId id="670" r:id="rId60"/>
    <p:sldId id="674" r:id="rId61"/>
    <p:sldId id="313" r:id="rId62"/>
    <p:sldId id="685" r:id="rId63"/>
    <p:sldId id="677" r:id="rId64"/>
    <p:sldId id="585" r:id="rId65"/>
    <p:sldId id="554" r:id="rId66"/>
    <p:sldId id="678" r:id="rId67"/>
    <p:sldId id="679" r:id="rId68"/>
    <p:sldId id="686" r:id="rId69"/>
    <p:sldId id="262" r:id="rId70"/>
    <p:sldId id="381" r:id="rId71"/>
    <p:sldId id="573" r:id="rId72"/>
  </p:sldIdLst>
  <p:sldSz cx="9144000" cy="6858000" type="screen4x3"/>
  <p:notesSz cx="7023100" cy="9309100"/>
  <p:defaultTextStyle>
    <a:lvl1pPr defTabSz="457200">
      <a:lnSpc>
        <a:spcPct val="93000"/>
      </a:lnSpc>
      <a:defRPr>
        <a:latin typeface="Arial"/>
        <a:ea typeface="Arial"/>
        <a:cs typeface="Arial"/>
        <a:sym typeface="Arial"/>
      </a:defRPr>
    </a:lvl1pPr>
    <a:lvl2pPr indent="457200" defTabSz="457200">
      <a:lnSpc>
        <a:spcPct val="93000"/>
      </a:lnSpc>
      <a:defRPr>
        <a:latin typeface="Arial"/>
        <a:ea typeface="Arial"/>
        <a:cs typeface="Arial"/>
        <a:sym typeface="Arial"/>
      </a:defRPr>
    </a:lvl2pPr>
    <a:lvl3pPr indent="914400" defTabSz="457200">
      <a:lnSpc>
        <a:spcPct val="93000"/>
      </a:lnSpc>
      <a:defRPr>
        <a:latin typeface="Arial"/>
        <a:ea typeface="Arial"/>
        <a:cs typeface="Arial"/>
        <a:sym typeface="Arial"/>
      </a:defRPr>
    </a:lvl3pPr>
    <a:lvl4pPr indent="1371600" defTabSz="457200">
      <a:lnSpc>
        <a:spcPct val="93000"/>
      </a:lnSpc>
      <a:defRPr>
        <a:latin typeface="Arial"/>
        <a:ea typeface="Arial"/>
        <a:cs typeface="Arial"/>
        <a:sym typeface="Arial"/>
      </a:defRPr>
    </a:lvl4pPr>
    <a:lvl5pPr indent="1828800" defTabSz="457200">
      <a:lnSpc>
        <a:spcPct val="93000"/>
      </a:lnSpc>
      <a:defRPr>
        <a:latin typeface="Arial"/>
        <a:ea typeface="Arial"/>
        <a:cs typeface="Arial"/>
        <a:sym typeface="Arial"/>
      </a:defRPr>
    </a:lvl5pPr>
    <a:lvl6pPr defTabSz="457200">
      <a:lnSpc>
        <a:spcPct val="93000"/>
      </a:lnSpc>
      <a:defRPr>
        <a:latin typeface="Arial"/>
        <a:ea typeface="Arial"/>
        <a:cs typeface="Arial"/>
        <a:sym typeface="Arial"/>
      </a:defRPr>
    </a:lvl6pPr>
    <a:lvl7pPr defTabSz="457200">
      <a:lnSpc>
        <a:spcPct val="93000"/>
      </a:lnSpc>
      <a:defRPr>
        <a:latin typeface="Arial"/>
        <a:ea typeface="Arial"/>
        <a:cs typeface="Arial"/>
        <a:sym typeface="Arial"/>
      </a:defRPr>
    </a:lvl7pPr>
    <a:lvl8pPr defTabSz="457200">
      <a:lnSpc>
        <a:spcPct val="93000"/>
      </a:lnSpc>
      <a:defRPr>
        <a:latin typeface="Arial"/>
        <a:ea typeface="Arial"/>
        <a:cs typeface="Arial"/>
        <a:sym typeface="Arial"/>
      </a:defRPr>
    </a:lvl8pPr>
    <a:lvl9pPr defTabSz="457200">
      <a:lnSpc>
        <a:spcPct val="93000"/>
      </a:lnSpc>
      <a:defRPr>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79" autoAdjust="0"/>
    <p:restoredTop sz="94660"/>
  </p:normalViewPr>
  <p:slideViewPr>
    <p:cSldViewPr snapToGrid="0">
      <p:cViewPr varScale="1">
        <p:scale>
          <a:sx n="65" d="100"/>
          <a:sy n="65" d="100"/>
        </p:scale>
        <p:origin x="276" y="78"/>
      </p:cViewPr>
      <p:guideLst/>
    </p:cSldViewPr>
  </p:slideViewPr>
  <p:notesTextViewPr>
    <p:cViewPr>
      <p:scale>
        <a:sx n="1" d="1"/>
        <a:sy n="1" d="1"/>
      </p:scale>
      <p:origin x="0" y="0"/>
    </p:cViewPr>
  </p:notesTextViewPr>
  <p:sorterViewPr>
    <p:cViewPr>
      <p:scale>
        <a:sx n="100" d="100"/>
        <a:sy n="100" d="100"/>
      </p:scale>
      <p:origin x="0" y="-28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10599D67-FE3B-4219-85AD-3DC45D1E4315}" type="datetimeFigureOut">
              <a:rPr lang="en-US" smtClean="0"/>
              <a:t>5/26/2023</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019AFB82-82F0-4158-9184-6DF8920C6C80}" type="slidenum">
              <a:rPr lang="en-US" smtClean="0"/>
              <a:t>‹#›</a:t>
            </a:fld>
            <a:endParaRPr lang="en-US"/>
          </a:p>
        </p:txBody>
      </p:sp>
    </p:spTree>
    <p:extLst>
      <p:ext uri="{BB962C8B-B14F-4D97-AF65-F5344CB8AC3E}">
        <p14:creationId xmlns:p14="http://schemas.microsoft.com/office/powerpoint/2010/main" val="4098282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hape 12"/>
          <p:cNvSpPr>
            <a:spLocks noGrp="1" noRot="1" noChangeAspect="1"/>
          </p:cNvSpPr>
          <p:nvPr>
            <p:ph type="sldImg"/>
          </p:nvPr>
        </p:nvSpPr>
        <p:spPr>
          <a:xfrm>
            <a:off x="1184275" y="698500"/>
            <a:ext cx="4654550" cy="3490913"/>
          </a:xfrm>
          <a:prstGeom prst="rect">
            <a:avLst/>
          </a:prstGeom>
        </p:spPr>
        <p:txBody>
          <a:bodyPr lIns="93324" tIns="46662" rIns="93324" bIns="46662"/>
          <a:lstStyle/>
          <a:p>
            <a:pPr lvl="0"/>
            <a:endParaRPr/>
          </a:p>
        </p:txBody>
      </p:sp>
      <p:sp>
        <p:nvSpPr>
          <p:cNvPr id="13" name="Shape 13"/>
          <p:cNvSpPr>
            <a:spLocks noGrp="1"/>
          </p:cNvSpPr>
          <p:nvPr>
            <p:ph type="body" sz="quarter" idx="1"/>
          </p:nvPr>
        </p:nvSpPr>
        <p:spPr>
          <a:xfrm>
            <a:off x="936414" y="4421823"/>
            <a:ext cx="5150273" cy="4189095"/>
          </a:xfrm>
          <a:prstGeom prst="rect">
            <a:avLst/>
          </a:prstGeom>
        </p:spPr>
        <p:txBody>
          <a:bodyPr lIns="93324" tIns="46662" rIns="93324" bIns="46662"/>
          <a:lstStyle/>
          <a:p>
            <a:pPr lvl="0"/>
            <a:endParaRPr/>
          </a:p>
        </p:txBody>
      </p:sp>
    </p:spTree>
    <p:extLst>
      <p:ext uri="{BB962C8B-B14F-4D97-AF65-F5344CB8AC3E}">
        <p14:creationId xmlns:p14="http://schemas.microsoft.com/office/powerpoint/2010/main" val="2097491455"/>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1710E-64EB-4F4B-BF6B-748D5B99F3A0}" type="slidenum">
              <a:rPr lang="en-US" smtClean="0"/>
              <a:t>1</a:t>
            </a:fld>
            <a:endParaRPr lang="en-US"/>
          </a:p>
        </p:txBody>
      </p:sp>
    </p:spTree>
    <p:extLst>
      <p:ext uri="{BB962C8B-B14F-4D97-AF65-F5344CB8AC3E}">
        <p14:creationId xmlns:p14="http://schemas.microsoft.com/office/powerpoint/2010/main" val="331583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A3ADB91-65D1-406F-8D2B-41DD7062CBB0}"/>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E7AFB64A-6364-4F6C-A816-0DA9B2D1E3EE}"/>
              </a:ext>
            </a:extLst>
          </p:cNvPr>
          <p:cNvSpPr>
            <a:spLocks noGrp="1"/>
          </p:cNvSpPr>
          <p:nvPr>
            <p:ph type="body" idx="1"/>
          </p:nvPr>
        </p:nvSpPr>
        <p:spPr>
          <a:noFill/>
        </p:spPr>
        <p:txBody>
          <a:bodyPr/>
          <a:lstStyle/>
          <a:p>
            <a:endParaRPr lang="en-US" altLang="en-US"/>
          </a:p>
        </p:txBody>
      </p:sp>
      <p:sp>
        <p:nvSpPr>
          <p:cNvPr id="72708" name="Slide Number Placeholder 3">
            <a:extLst>
              <a:ext uri="{FF2B5EF4-FFF2-40B4-BE49-F238E27FC236}">
                <a16:creationId xmlns:a16="http://schemas.microsoft.com/office/drawing/2014/main" id="{0EDBD422-0717-4017-9936-D9ED69800D9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4AF8785-9631-4584-8E82-911E4859A475}"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9540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F1AA4B6-C83B-D789-CE52-0674E7007F91}"/>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A6FFDA-C8EE-4440-B7D4-22B81D93639D}" type="slidenum">
              <a:rPr lang="en-US" altLang="en-US">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66563" name="Rectangle 2">
            <a:extLst>
              <a:ext uri="{FF2B5EF4-FFF2-40B4-BE49-F238E27FC236}">
                <a16:creationId xmlns:a16="http://schemas.microsoft.com/office/drawing/2014/main" id="{A80D08EC-85EE-2C76-5158-E33F143C6DF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2AE9B09-2C45-7700-1600-CC85F45ABCF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B4E85CDC-9531-F699-93EE-A1D02BA8EB8E}"/>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24596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3BFA72F-68C4-E9C1-658B-B65513F49980}"/>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C5ED71F7-D4B0-EA9F-F1B4-4FFC9F219407}"/>
              </a:ext>
            </a:extLst>
          </p:cNvPr>
          <p:cNvSpPr>
            <a:spLocks noGrp="1"/>
          </p:cNvSpPr>
          <p:nvPr>
            <p:ph type="body" idx="1"/>
          </p:nvPr>
        </p:nvSpPr>
        <p:spPr>
          <a:noFill/>
        </p:spPr>
        <p:txBody>
          <a:bodyPr/>
          <a:lstStyle/>
          <a:p>
            <a:r>
              <a:rPr lang="en-US" altLang="en-US"/>
              <a:t> </a:t>
            </a:r>
          </a:p>
        </p:txBody>
      </p:sp>
      <p:sp>
        <p:nvSpPr>
          <p:cNvPr id="68612" name="Slide Number Placeholder 3">
            <a:extLst>
              <a:ext uri="{FF2B5EF4-FFF2-40B4-BE49-F238E27FC236}">
                <a16:creationId xmlns:a16="http://schemas.microsoft.com/office/drawing/2014/main" id="{3600016E-176A-8C95-C86B-EF0414019AC7}"/>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2EB30C7C-D9A0-47D1-9997-895AECA9CCF5}"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8990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FDEE88F2-BF19-4BD2-9BED-18DCC12F2B91}"/>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AAB6A60A-9396-4A4D-B117-4B89B3BA68F5}"/>
              </a:ext>
            </a:extLst>
          </p:cNvPr>
          <p:cNvSpPr>
            <a:spLocks noGrp="1"/>
          </p:cNvSpPr>
          <p:nvPr>
            <p:ph type="body" idx="1"/>
          </p:nvPr>
        </p:nvSpPr>
        <p:spPr>
          <a:noFill/>
        </p:spPr>
        <p:txBody>
          <a:bodyPr/>
          <a:lstStyle/>
          <a:p>
            <a:endParaRPr lang="en-US" altLang="en-US"/>
          </a:p>
        </p:txBody>
      </p:sp>
      <p:sp>
        <p:nvSpPr>
          <p:cNvPr id="91140" name="Slide Number Placeholder 3">
            <a:extLst>
              <a:ext uri="{FF2B5EF4-FFF2-40B4-BE49-F238E27FC236}">
                <a16:creationId xmlns:a16="http://schemas.microsoft.com/office/drawing/2014/main" id="{619E079D-3045-4CAA-A183-362778ABDB6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B63D434-A319-4074-AB83-A4DA01AED229}"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1001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Pine</a:t>
            </a:r>
          </a:p>
        </p:txBody>
      </p:sp>
      <p:sp>
        <p:nvSpPr>
          <p:cNvPr id="4" name="Slide Number Placeholder 3"/>
          <p:cNvSpPr>
            <a:spLocks noGrp="1"/>
          </p:cNvSpPr>
          <p:nvPr>
            <p:ph type="sldNum" sz="quarter" idx="10"/>
          </p:nvPr>
        </p:nvSpPr>
        <p:spPr/>
        <p:txBody>
          <a:bodyPr/>
          <a:lstStyle/>
          <a:p>
            <a:fld id="{1E61710E-64EB-4F4B-BF6B-748D5B99F3A0}" type="slidenum">
              <a:rPr lang="en-US" smtClean="0"/>
              <a:t>14</a:t>
            </a:fld>
            <a:endParaRPr lang="en-US"/>
          </a:p>
        </p:txBody>
      </p:sp>
    </p:spTree>
    <p:extLst>
      <p:ext uri="{BB962C8B-B14F-4D97-AF65-F5344CB8AC3E}">
        <p14:creationId xmlns:p14="http://schemas.microsoft.com/office/powerpoint/2010/main" val="2234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2E41714-D910-DF49-E3D3-9331DDB34A3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BB18AE-9873-40BE-A7F6-7DC3F90B9B99}" type="slidenum">
              <a:rPr lang="en-US" altLang="en-US"/>
              <a:pPr>
                <a:spcBef>
                  <a:spcPct val="0"/>
                </a:spcBef>
              </a:pPr>
              <a:t>15</a:t>
            </a:fld>
            <a:endParaRPr lang="en-US" altLang="en-US"/>
          </a:p>
        </p:txBody>
      </p:sp>
      <p:sp>
        <p:nvSpPr>
          <p:cNvPr id="31747" name="Rectangle 2">
            <a:extLst>
              <a:ext uri="{FF2B5EF4-FFF2-40B4-BE49-F238E27FC236}">
                <a16:creationId xmlns:a16="http://schemas.microsoft.com/office/drawing/2014/main" id="{123DC170-B83F-562D-07BA-ECB54D3694D2}"/>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30946F17-2117-CCC9-3009-937AFA574329}"/>
              </a:ext>
            </a:extLst>
          </p:cNvPr>
          <p:cNvSpPr>
            <a:spLocks noGrp="1" noChangeArrowheads="1"/>
          </p:cNvSpPr>
          <p:nvPr>
            <p:ph type="body" idx="1"/>
          </p:nvPr>
        </p:nvSpPr>
        <p:spPr>
          <a:noFill/>
        </p:spPr>
        <p:txBody>
          <a:bodyPr/>
          <a:lstStyle/>
          <a:p>
            <a:pPr>
              <a:lnSpc>
                <a:spcPct val="90000"/>
              </a:lnSpc>
            </a:pPr>
            <a:endParaRPr lang="en-US" altLang="en-US" sz="1000"/>
          </a:p>
        </p:txBody>
      </p:sp>
    </p:spTree>
    <p:extLst>
      <p:ext uri="{BB962C8B-B14F-4D97-AF65-F5344CB8AC3E}">
        <p14:creationId xmlns:p14="http://schemas.microsoft.com/office/powerpoint/2010/main" val="111109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B7BFBDB-44F5-6684-61AB-A1FB65788B13}"/>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6079F967-84C0-4CF3-5E04-A0B00560B6AD}"/>
              </a:ext>
            </a:extLst>
          </p:cNvPr>
          <p:cNvSpPr>
            <a:spLocks noGrp="1"/>
          </p:cNvSpPr>
          <p:nvPr>
            <p:ph type="body" idx="1"/>
          </p:nvPr>
        </p:nvSpPr>
        <p:spPr>
          <a:noFill/>
        </p:spPr>
        <p:txBody>
          <a:bodyPr/>
          <a:lstStyle/>
          <a:p>
            <a:endParaRPr lang="en-US" altLang="en-US"/>
          </a:p>
        </p:txBody>
      </p:sp>
      <p:sp>
        <p:nvSpPr>
          <p:cNvPr id="33796" name="Slide Number Placeholder 3">
            <a:extLst>
              <a:ext uri="{FF2B5EF4-FFF2-40B4-BE49-F238E27FC236}">
                <a16:creationId xmlns:a16="http://schemas.microsoft.com/office/drawing/2014/main" id="{2EEFC7CB-9629-9510-4E89-23F8EF70026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2AED7FF2-2D88-4AFC-AEE2-6D1C2ACB8F2F}" type="slidenum">
              <a:rPr lang="en-US" altLang="en-US" sz="1200">
                <a:latin typeface="Times New Roman" panose="02020603050405020304" pitchFamily="18" charset="0"/>
              </a:rPr>
              <a:pPr/>
              <a:t>16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04703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219344D-6074-6DD3-C4A3-9434ECA39C28}"/>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4E579526-4157-C48C-BECC-74003B006E1B}"/>
              </a:ext>
            </a:extLst>
          </p:cNvPr>
          <p:cNvSpPr>
            <a:spLocks noGrp="1"/>
          </p:cNvSpPr>
          <p:nvPr>
            <p:ph type="body" idx="1"/>
          </p:nvPr>
        </p:nvSpPr>
        <p:spPr>
          <a:noFill/>
        </p:spPr>
        <p:txBody>
          <a:bodyPr/>
          <a:lstStyle/>
          <a:p>
            <a:endParaRPr lang="en-US" altLang="en-US"/>
          </a:p>
        </p:txBody>
      </p:sp>
      <p:sp>
        <p:nvSpPr>
          <p:cNvPr id="35844" name="Slide Number Placeholder 3">
            <a:extLst>
              <a:ext uri="{FF2B5EF4-FFF2-40B4-BE49-F238E27FC236}">
                <a16:creationId xmlns:a16="http://schemas.microsoft.com/office/drawing/2014/main" id="{4720882E-7553-A627-D383-785E911E847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BD00894-F84A-492E-8AB0-8E8CCDE20BFC}" type="slidenum">
              <a:rPr lang="en-US" altLang="en-US" sz="1200">
                <a:latin typeface="Times New Roman" panose="02020603050405020304" pitchFamily="18" charset="0"/>
              </a:rPr>
              <a:pPr/>
              <a:t>17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44713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A063783-73EB-C4BC-B5D6-9CE1923860E6}"/>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7CAE6256-9FD6-8E39-34E2-69E01F22B846}"/>
              </a:ext>
            </a:extLst>
          </p:cNvPr>
          <p:cNvSpPr>
            <a:spLocks noGrp="1"/>
          </p:cNvSpPr>
          <p:nvPr>
            <p:ph type="body" idx="1"/>
          </p:nvPr>
        </p:nvSpPr>
        <p:spPr>
          <a:noFill/>
        </p:spPr>
        <p:txBody>
          <a:bodyPr/>
          <a:lstStyle/>
          <a:p>
            <a:endParaRPr lang="en-US" altLang="en-US"/>
          </a:p>
        </p:txBody>
      </p:sp>
      <p:sp>
        <p:nvSpPr>
          <p:cNvPr id="39940" name="Slide Number Placeholder 3">
            <a:extLst>
              <a:ext uri="{FF2B5EF4-FFF2-40B4-BE49-F238E27FC236}">
                <a16:creationId xmlns:a16="http://schemas.microsoft.com/office/drawing/2014/main" id="{753E7751-F8A2-E87E-94D3-A23B8D3A9FEE}"/>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A9CB1533-2BAA-44FD-A15B-4918E3D13F41}" type="slidenum">
              <a:rPr lang="en-US" altLang="en-US" sz="1200">
                <a:latin typeface="Times New Roman" panose="02020603050405020304" pitchFamily="18" charset="0"/>
              </a:rPr>
              <a:pPr/>
              <a:t>18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7979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19</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71382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2</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72505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9E5A68C-D882-47A6-8F1F-BB09E7B4AA1A}"/>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613BD555-267A-42DF-8B21-9A3716FCB7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ahoma" panose="020B0604030504040204" pitchFamily="34" charset="0"/>
            </a:endParaRPr>
          </a:p>
        </p:txBody>
      </p:sp>
      <p:sp>
        <p:nvSpPr>
          <p:cNvPr id="89092" name="Slide Number Placeholder 3">
            <a:extLst>
              <a:ext uri="{FF2B5EF4-FFF2-40B4-BE49-F238E27FC236}">
                <a16:creationId xmlns:a16="http://schemas.microsoft.com/office/drawing/2014/main" id="{C43DD4C6-92CE-48E9-9F92-F2F48C7D471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7100">
              <a:spcBef>
                <a:spcPct val="30000"/>
              </a:spcBef>
              <a:defRPr sz="1200">
                <a:solidFill>
                  <a:schemeClr val="tx1"/>
                </a:solidFill>
                <a:latin typeface="Arial" panose="020B0604020202020204" pitchFamily="34" charset="0"/>
              </a:defRPr>
            </a:lvl1pPr>
            <a:lvl2pPr marL="760413" indent="-292100" defTabSz="927100">
              <a:spcBef>
                <a:spcPct val="30000"/>
              </a:spcBef>
              <a:defRPr sz="1200">
                <a:solidFill>
                  <a:schemeClr val="tx1"/>
                </a:solidFill>
                <a:latin typeface="Arial" panose="020B0604020202020204" pitchFamily="34" charset="0"/>
              </a:defRPr>
            </a:lvl2pPr>
            <a:lvl3pPr marL="1169988" indent="-233363" defTabSz="927100">
              <a:spcBef>
                <a:spcPct val="30000"/>
              </a:spcBef>
              <a:defRPr sz="1200">
                <a:solidFill>
                  <a:schemeClr val="tx1"/>
                </a:solidFill>
                <a:latin typeface="Arial" panose="020B0604020202020204" pitchFamily="34" charset="0"/>
              </a:defRPr>
            </a:lvl3pPr>
            <a:lvl4pPr marL="1638300" indent="-233363" defTabSz="927100">
              <a:spcBef>
                <a:spcPct val="30000"/>
              </a:spcBef>
              <a:defRPr sz="1200">
                <a:solidFill>
                  <a:schemeClr val="tx1"/>
                </a:solidFill>
                <a:latin typeface="Arial" panose="020B0604020202020204" pitchFamily="34" charset="0"/>
              </a:defRPr>
            </a:lvl4pPr>
            <a:lvl5pPr marL="2106613" indent="-233363" defTabSz="927100">
              <a:spcBef>
                <a:spcPct val="30000"/>
              </a:spcBef>
              <a:defRPr sz="1200">
                <a:solidFill>
                  <a:schemeClr val="tx1"/>
                </a:solidFill>
                <a:latin typeface="Arial" panose="020B0604020202020204" pitchFamily="34" charset="0"/>
              </a:defRPr>
            </a:lvl5pPr>
            <a:lvl6pPr marL="2563813" indent="-233363" defTabSz="927100" eaLnBrk="0" fontAlgn="base" hangingPunct="0">
              <a:spcBef>
                <a:spcPct val="30000"/>
              </a:spcBef>
              <a:spcAft>
                <a:spcPct val="0"/>
              </a:spcAft>
              <a:defRPr sz="1200">
                <a:solidFill>
                  <a:schemeClr val="tx1"/>
                </a:solidFill>
                <a:latin typeface="Arial" panose="020B0604020202020204" pitchFamily="34" charset="0"/>
              </a:defRPr>
            </a:lvl6pPr>
            <a:lvl7pPr marL="3021013" indent="-233363" defTabSz="927100" eaLnBrk="0" fontAlgn="base" hangingPunct="0">
              <a:spcBef>
                <a:spcPct val="30000"/>
              </a:spcBef>
              <a:spcAft>
                <a:spcPct val="0"/>
              </a:spcAft>
              <a:defRPr sz="1200">
                <a:solidFill>
                  <a:schemeClr val="tx1"/>
                </a:solidFill>
                <a:latin typeface="Arial" panose="020B0604020202020204" pitchFamily="34" charset="0"/>
              </a:defRPr>
            </a:lvl7pPr>
            <a:lvl8pPr marL="3478213" indent="-233363" defTabSz="927100" eaLnBrk="0" fontAlgn="base" hangingPunct="0">
              <a:spcBef>
                <a:spcPct val="30000"/>
              </a:spcBef>
              <a:spcAft>
                <a:spcPct val="0"/>
              </a:spcAft>
              <a:defRPr sz="1200">
                <a:solidFill>
                  <a:schemeClr val="tx1"/>
                </a:solidFill>
                <a:latin typeface="Arial" panose="020B0604020202020204" pitchFamily="34" charset="0"/>
              </a:defRPr>
            </a:lvl8pPr>
            <a:lvl9pPr marL="3935413" indent="-233363" defTabSz="9271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5B1E12-AA5F-4E56-B175-00A583425DFE}" type="slidenum">
              <a:rPr lang="en-US" altLang="en-US">
                <a:solidFill>
                  <a:srgbClr val="000000"/>
                </a:solidFill>
                <a:latin typeface="Tahoma" panose="020B0604030504040204" pitchFamily="34" charset="0"/>
              </a:rPr>
              <a:pPr>
                <a:spcBef>
                  <a:spcPct val="0"/>
                </a:spcBef>
              </a:pPr>
              <a:t>20</a:t>
            </a:fld>
            <a:endParaRPr lang="en-US" altLang="en-US">
              <a:solidFill>
                <a:srgbClr val="000000"/>
              </a:solidFill>
              <a:latin typeface="Tahoma" panose="020B0604030504040204" pitchFamily="34" charset="0"/>
            </a:endParaRPr>
          </a:p>
        </p:txBody>
      </p:sp>
      <p:sp>
        <p:nvSpPr>
          <p:cNvPr id="89093" name="Header Placeholder 1">
            <a:extLst>
              <a:ext uri="{FF2B5EF4-FFF2-40B4-BE49-F238E27FC236}">
                <a16:creationId xmlns:a16="http://schemas.microsoft.com/office/drawing/2014/main" id="{2E31FD55-35B2-4452-8AB8-C7F2555BA9EC}"/>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r>
              <a:rPr lang="en-US" altLang="en-US"/>
              <a:t>Fundamentals of Forestrty 2016</a:t>
            </a:r>
          </a:p>
        </p:txBody>
      </p:sp>
    </p:spTree>
    <p:extLst>
      <p:ext uri="{BB962C8B-B14F-4D97-AF65-F5344CB8AC3E}">
        <p14:creationId xmlns:p14="http://schemas.microsoft.com/office/powerpoint/2010/main" val="359700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5CDB837-8352-468B-264D-4F8DF42824D2}"/>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21381F-EAEA-4E31-9200-0B3881C7198A}"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74755" name="Rectangle 2">
            <a:extLst>
              <a:ext uri="{FF2B5EF4-FFF2-40B4-BE49-F238E27FC236}">
                <a16:creationId xmlns:a16="http://schemas.microsoft.com/office/drawing/2014/main" id="{D99F4164-F719-D785-3771-D51060DDA6A9}"/>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FBC9544-74D1-8F1E-0B29-B4799B627DE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6EF82492-D133-8619-074D-0F0B6255E9CB}"/>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281300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4467A5C2-7373-79BA-4B31-78FD04250892}"/>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BA2BE8-3150-48A9-A856-01E6CD1BC891}" type="slidenum">
              <a:rPr lang="en-US" altLang="en-US">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76803" name="Rectangle 2">
            <a:extLst>
              <a:ext uri="{FF2B5EF4-FFF2-40B4-BE49-F238E27FC236}">
                <a16:creationId xmlns:a16="http://schemas.microsoft.com/office/drawing/2014/main" id="{EA726852-BD52-92AF-5690-1B5B53AA94D0}"/>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5DCC23F6-D975-BA15-4A49-94E330E917A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C294FBFC-8906-1936-46F7-33B73DD4867F}"/>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97130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B0AC1A1-0BF2-6EAB-90F9-5B9154E03521}"/>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EEE4A6-55E2-4C0D-8159-5F9AB749551E}" type="slidenum">
              <a:rPr lang="en-US" altLang="en-US">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78851" name="Rectangle 2">
            <a:extLst>
              <a:ext uri="{FF2B5EF4-FFF2-40B4-BE49-F238E27FC236}">
                <a16:creationId xmlns:a16="http://schemas.microsoft.com/office/drawing/2014/main" id="{64D173A5-1A26-00D9-DFCE-C4F185BDC01F}"/>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1C7F1891-4265-3DF8-89C3-4272CE46E6F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47F28198-6DEA-B862-BF7C-9D9DF3630F44}"/>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189094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046EB38-C103-C1A9-6D1E-42FECD7A0AFA}"/>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8A032BE2-726D-7D2B-581D-759C03C246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2532" name="Slide Number Placeholder 3">
            <a:extLst>
              <a:ext uri="{FF2B5EF4-FFF2-40B4-BE49-F238E27FC236}">
                <a16:creationId xmlns:a16="http://schemas.microsoft.com/office/drawing/2014/main" id="{E743A07F-56D3-A5B8-EDDB-3A5311C463A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A6988BA-3571-42E1-AE62-20E2C02D69C3}" type="slidenum">
              <a:rPr lang="en-US" altLang="en-US" sz="1200" smtClean="0">
                <a:latin typeface="Times New Roman" panose="02020603050405020304" pitchFamily="18" charset="0"/>
              </a:rPr>
              <a:pPr/>
              <a:t>24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097124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B039A5B5-B775-4480-AB71-2872E713A01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7A3B77-2519-4636-BFBE-195003B2B293}" type="slidenum">
              <a:rPr lang="en-US" altLang="en-US"/>
              <a:pPr>
                <a:spcBef>
                  <a:spcPct val="0"/>
                </a:spcBef>
              </a:pPr>
              <a:t>26</a:t>
            </a:fld>
            <a:endParaRPr lang="en-US" altLang="en-US"/>
          </a:p>
        </p:txBody>
      </p:sp>
      <p:sp>
        <p:nvSpPr>
          <p:cNvPr id="62467" name="Rectangle 2">
            <a:extLst>
              <a:ext uri="{FF2B5EF4-FFF2-40B4-BE49-F238E27FC236}">
                <a16:creationId xmlns:a16="http://schemas.microsoft.com/office/drawing/2014/main" id="{3B3C1031-6FDE-4676-B58D-7652CAC4DFF7}"/>
              </a:ext>
            </a:extLst>
          </p:cNvPr>
          <p:cNvSpPr>
            <a:spLocks noGrp="1" noRot="1" noChangeAspect="1" noChangeArrowheads="1" noTextEdit="1"/>
          </p:cNvSpPr>
          <p:nvPr>
            <p:ph type="sldImg"/>
          </p:nvPr>
        </p:nvSpPr>
        <p:spPr>
          <a:xfrm>
            <a:off x="1184275" y="698500"/>
            <a:ext cx="4656138" cy="3490913"/>
          </a:xfrm>
          <a:ln/>
        </p:spPr>
      </p:sp>
      <p:sp>
        <p:nvSpPr>
          <p:cNvPr id="62468" name="Rectangle 3">
            <a:extLst>
              <a:ext uri="{FF2B5EF4-FFF2-40B4-BE49-F238E27FC236}">
                <a16:creationId xmlns:a16="http://schemas.microsoft.com/office/drawing/2014/main" id="{617B4981-B83D-4F15-BFCA-879064559503}"/>
              </a:ext>
            </a:extLst>
          </p:cNvPr>
          <p:cNvSpPr>
            <a:spLocks noGrp="1" noChangeArrowheads="1"/>
          </p:cNvSpPr>
          <p:nvPr>
            <p:ph type="body" idx="1"/>
          </p:nvPr>
        </p:nvSpPr>
        <p:spPr>
          <a:noFill/>
        </p:spPr>
        <p:txBody>
          <a:bodyPr/>
          <a:lstStyle/>
          <a:p>
            <a:r>
              <a:rPr lang="en-US" altLang="en-US"/>
              <a:t>Example of stand initiation.  Aspen regeneration one growing season after harvest of white pine, red maple and aspen.  Marin property, Newport.</a:t>
            </a:r>
          </a:p>
          <a:p>
            <a:endParaRPr lang="en-US" altLang="en-US"/>
          </a:p>
          <a:p>
            <a:r>
              <a:rPr lang="en-US" altLang="en-US"/>
              <a:t>Most stands are regenerated naturally.  Rely on seeds and sprouts.  Very little planting in NH.</a:t>
            </a:r>
          </a:p>
        </p:txBody>
      </p:sp>
    </p:spTree>
    <p:extLst>
      <p:ext uri="{BB962C8B-B14F-4D97-AF65-F5344CB8AC3E}">
        <p14:creationId xmlns:p14="http://schemas.microsoft.com/office/powerpoint/2010/main" val="1600746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636C57D-E4E8-61A2-025E-02918D2C60D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A0B2FA-4584-47D5-B877-F9892592B097}" type="slidenum">
              <a:rPr lang="en-US" altLang="en-US" smtClean="0">
                <a:latin typeface="Arial" panose="020B0604020202020204" pitchFamily="34" charset="0"/>
              </a:rPr>
              <a:pPr>
                <a:spcBef>
                  <a:spcPct val="0"/>
                </a:spcBef>
              </a:pPr>
              <a:t>27</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5D82DCBA-C651-9609-89DF-0819A7222CCF}"/>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E05550E-2BF1-8C1E-6E85-14826D8DD6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CA8BE1B-4B5F-F681-BE0F-3ACCA9D88C95}"/>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20320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5677F5A2-8464-CB4A-C5C6-D7D3C6D7FB75}"/>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D12EB4-E237-4D0C-AD6C-B475B60F822C}" type="slidenum">
              <a:rPr lang="en-US" altLang="en-US">
                <a:latin typeface="Arial" panose="020B0604020202020204" pitchFamily="34" charset="0"/>
              </a:rPr>
              <a:pPr>
                <a:spcBef>
                  <a:spcPct val="0"/>
                </a:spcBef>
              </a:pPr>
              <a:t>28</a:t>
            </a:fld>
            <a:endParaRPr lang="en-US" altLang="en-US">
              <a:latin typeface="Arial" panose="020B0604020202020204" pitchFamily="34" charset="0"/>
            </a:endParaRPr>
          </a:p>
        </p:txBody>
      </p:sp>
      <p:sp>
        <p:nvSpPr>
          <p:cNvPr id="94211" name="Rectangle 2">
            <a:extLst>
              <a:ext uri="{FF2B5EF4-FFF2-40B4-BE49-F238E27FC236}">
                <a16:creationId xmlns:a16="http://schemas.microsoft.com/office/drawing/2014/main" id="{E94EF9EE-A4A6-775F-2609-903C6C1A2FFC}"/>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DFFEF10C-7252-E678-15FC-C376ED06CBD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360B5B8-8B22-18EF-F7D0-7B931DBF6DD9}"/>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250483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C05F2A5C-BA56-D244-99D5-AF0B10FE593B}"/>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E0B396-ADEE-4925-9451-BDC3B5A01FCC}" type="slidenum">
              <a:rPr lang="en-US" altLang="en-US">
                <a:latin typeface="Arial" panose="020B0604020202020204" pitchFamily="34" charset="0"/>
              </a:rPr>
              <a:pPr>
                <a:spcBef>
                  <a:spcPct val="0"/>
                </a:spcBef>
              </a:pPr>
              <a:t>29</a:t>
            </a:fld>
            <a:endParaRPr lang="en-US" altLang="en-US">
              <a:latin typeface="Arial" panose="020B0604020202020204" pitchFamily="34" charset="0"/>
            </a:endParaRPr>
          </a:p>
        </p:txBody>
      </p:sp>
      <p:sp>
        <p:nvSpPr>
          <p:cNvPr id="96259" name="Rectangle 2">
            <a:extLst>
              <a:ext uri="{FF2B5EF4-FFF2-40B4-BE49-F238E27FC236}">
                <a16:creationId xmlns:a16="http://schemas.microsoft.com/office/drawing/2014/main" id="{925A3A7B-C626-FF2B-01AA-BFD964906328}"/>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A2A97375-02BC-CFD5-7ECF-26BF0E8E1F2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572E5CBC-9CA3-5E86-7ACD-4816AF4C277A}"/>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1904196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320E6D30-4F71-4EC4-839A-CF025F66C9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1E525D-79E2-4EEF-94D9-D5567E67531F}"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
        <p:nvSpPr>
          <p:cNvPr id="49155" name="Rectangle 2">
            <a:extLst>
              <a:ext uri="{FF2B5EF4-FFF2-40B4-BE49-F238E27FC236}">
                <a16:creationId xmlns:a16="http://schemas.microsoft.com/office/drawing/2014/main" id="{24CEDCE5-75F8-43EC-8BC5-9048730A754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E25BD5B1-83C4-481C-8272-886489D3FCF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C5790BB5-34F0-4DD1-8688-14E03D15F126}"/>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265812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3</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965926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649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33</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946522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A2E1609-10E2-44A5-92DF-06FDA9D94C31}"/>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6087E4ED-16CC-4707-8A2D-3BF251101B68}"/>
              </a:ext>
            </a:extLst>
          </p:cNvPr>
          <p:cNvSpPr>
            <a:spLocks noGrp="1"/>
          </p:cNvSpPr>
          <p:nvPr>
            <p:ph type="body" idx="1"/>
          </p:nvPr>
        </p:nvSpPr>
        <p:spPr>
          <a:noFill/>
        </p:spPr>
        <p:txBody>
          <a:bodyPr/>
          <a:lstStyle/>
          <a:p>
            <a:endParaRPr lang="en-US" altLang="en-US">
              <a:latin typeface="Tahoma" panose="020B0604030504040204" pitchFamily="34" charset="0"/>
            </a:endParaRPr>
          </a:p>
        </p:txBody>
      </p:sp>
      <p:sp>
        <p:nvSpPr>
          <p:cNvPr id="41988" name="Slide Number Placeholder 3">
            <a:extLst>
              <a:ext uri="{FF2B5EF4-FFF2-40B4-BE49-F238E27FC236}">
                <a16:creationId xmlns:a16="http://schemas.microsoft.com/office/drawing/2014/main" id="{72128374-010B-4B76-ACFC-2BC48E2C67E7}"/>
              </a:ext>
            </a:extLst>
          </p:cNvPr>
          <p:cNvSpPr>
            <a:spLocks noGrp="1"/>
          </p:cNvSpPr>
          <p:nvPr>
            <p:ph type="sldNum" sz="quarter" idx="5"/>
          </p:nvPr>
        </p:nvSpPr>
        <p:spPr>
          <a:noFill/>
        </p:spPr>
        <p:txBody>
          <a:bodyPr/>
          <a:lstStyle>
            <a:lvl1pPr defTabSz="958850">
              <a:defRPr sz="2400">
                <a:solidFill>
                  <a:schemeClr val="tx1"/>
                </a:solidFill>
                <a:latin typeface="Arial" panose="020B0604020202020204" pitchFamily="34" charset="0"/>
                <a:cs typeface="Arial" panose="020B0604020202020204" pitchFamily="34" charset="0"/>
              </a:defRPr>
            </a:lvl1pPr>
            <a:lvl2pPr marL="784225" indent="-300038" defTabSz="958850">
              <a:defRPr sz="2400">
                <a:solidFill>
                  <a:schemeClr val="tx1"/>
                </a:solidFill>
                <a:latin typeface="Arial" panose="020B0604020202020204" pitchFamily="34" charset="0"/>
                <a:cs typeface="Arial" panose="020B0604020202020204" pitchFamily="34" charset="0"/>
              </a:defRPr>
            </a:lvl2pPr>
            <a:lvl3pPr marL="1209675" indent="-238125" defTabSz="958850">
              <a:defRPr sz="2400">
                <a:solidFill>
                  <a:schemeClr val="tx1"/>
                </a:solidFill>
                <a:latin typeface="Arial" panose="020B0604020202020204" pitchFamily="34" charset="0"/>
                <a:cs typeface="Arial" panose="020B0604020202020204" pitchFamily="34" charset="0"/>
              </a:defRPr>
            </a:lvl3pPr>
            <a:lvl4pPr marL="1692275" indent="-238125" defTabSz="958850">
              <a:defRPr sz="2400">
                <a:solidFill>
                  <a:schemeClr val="tx1"/>
                </a:solidFill>
                <a:latin typeface="Arial" panose="020B0604020202020204" pitchFamily="34" charset="0"/>
                <a:cs typeface="Arial" panose="020B0604020202020204" pitchFamily="34" charset="0"/>
              </a:defRPr>
            </a:lvl4pPr>
            <a:lvl5pPr marL="2179638" indent="-238125" defTabSz="958850">
              <a:defRPr sz="2400">
                <a:solidFill>
                  <a:schemeClr val="tx1"/>
                </a:solidFill>
                <a:latin typeface="Arial" panose="020B0604020202020204" pitchFamily="34" charset="0"/>
                <a:cs typeface="Arial" panose="020B0604020202020204" pitchFamily="34" charset="0"/>
              </a:defRPr>
            </a:lvl5pPr>
            <a:lvl6pPr marL="2636838" indent="-238125" defTabSz="95885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3094038" indent="-238125" defTabSz="95885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551238" indent="-238125" defTabSz="95885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4008438" indent="-238125" defTabSz="95885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E03C8F3-D0E1-49B3-9CCA-B0259B4D894F}" type="slidenum">
              <a:rPr lang="en-US" altLang="en-US" sz="1300">
                <a:solidFill>
                  <a:srgbClr val="000000"/>
                </a:solidFill>
                <a:latin typeface="Tahoma" panose="020B0604030504040204" pitchFamily="34" charset="0"/>
              </a:rPr>
              <a:pPr/>
              <a:t>34</a:t>
            </a:fld>
            <a:endParaRPr lang="en-US" altLang="en-US" sz="1300">
              <a:solidFill>
                <a:srgbClr val="000000"/>
              </a:solidFill>
              <a:latin typeface="Tahoma" panose="020B0604030504040204" pitchFamily="34" charset="0"/>
            </a:endParaRPr>
          </a:p>
        </p:txBody>
      </p:sp>
      <p:sp>
        <p:nvSpPr>
          <p:cNvPr id="46085" name="Header Placeholder 4">
            <a:extLst>
              <a:ext uri="{FF2B5EF4-FFF2-40B4-BE49-F238E27FC236}">
                <a16:creationId xmlns:a16="http://schemas.microsoft.com/office/drawing/2014/main" id="{701FF5DB-7C61-41A1-BEB1-B8B227E54853}"/>
              </a:ext>
            </a:extLst>
          </p:cNvPr>
          <p:cNvSpPr>
            <a:spLocks noGrp="1"/>
          </p:cNvSpPr>
          <p:nvPr>
            <p:ph type="hdr" sz="quarter"/>
          </p:nvPr>
        </p:nvSpPr>
        <p:spPr/>
        <p:txBody>
          <a:bodyPr/>
          <a:lstStyle>
            <a:lvl1pPr defTabSz="960438">
              <a:defRPr>
                <a:solidFill>
                  <a:schemeClr val="tx1"/>
                </a:solidFill>
                <a:latin typeface="Arial" panose="020B0604020202020204" pitchFamily="34" charset="0"/>
              </a:defRPr>
            </a:lvl1pPr>
            <a:lvl2pPr marL="739775" indent="-282575" defTabSz="960438">
              <a:defRPr>
                <a:solidFill>
                  <a:schemeClr val="tx1"/>
                </a:solidFill>
                <a:latin typeface="Arial" panose="020B0604020202020204" pitchFamily="34" charset="0"/>
              </a:defRPr>
            </a:lvl2pPr>
            <a:lvl3pPr marL="1139825" indent="-225425" defTabSz="960438">
              <a:defRPr>
                <a:solidFill>
                  <a:schemeClr val="tx1"/>
                </a:solidFill>
                <a:latin typeface="Arial" panose="020B0604020202020204" pitchFamily="34" charset="0"/>
              </a:defRPr>
            </a:lvl3pPr>
            <a:lvl4pPr marL="1597025" indent="-225425" defTabSz="960438">
              <a:defRPr>
                <a:solidFill>
                  <a:schemeClr val="tx1"/>
                </a:solidFill>
                <a:latin typeface="Arial" panose="020B0604020202020204" pitchFamily="34" charset="0"/>
              </a:defRPr>
            </a:lvl4pPr>
            <a:lvl5pPr marL="2054225" indent="-225425" defTabSz="960438">
              <a:defRPr>
                <a:solidFill>
                  <a:schemeClr val="tx1"/>
                </a:solidFill>
                <a:latin typeface="Arial" panose="020B0604020202020204" pitchFamily="34" charset="0"/>
              </a:defRPr>
            </a:lvl5pPr>
            <a:lvl6pPr marL="2511425" indent="-225425" defTabSz="960438" eaLnBrk="0" fontAlgn="base" hangingPunct="0">
              <a:spcBef>
                <a:spcPct val="0"/>
              </a:spcBef>
              <a:spcAft>
                <a:spcPct val="0"/>
              </a:spcAft>
              <a:defRPr>
                <a:solidFill>
                  <a:schemeClr val="tx1"/>
                </a:solidFill>
                <a:latin typeface="Arial" panose="020B0604020202020204" pitchFamily="34" charset="0"/>
              </a:defRPr>
            </a:lvl6pPr>
            <a:lvl7pPr marL="2968625" indent="-225425" defTabSz="960438" eaLnBrk="0" fontAlgn="base" hangingPunct="0">
              <a:spcBef>
                <a:spcPct val="0"/>
              </a:spcBef>
              <a:spcAft>
                <a:spcPct val="0"/>
              </a:spcAft>
              <a:defRPr>
                <a:solidFill>
                  <a:schemeClr val="tx1"/>
                </a:solidFill>
                <a:latin typeface="Arial" panose="020B0604020202020204" pitchFamily="34" charset="0"/>
              </a:defRPr>
            </a:lvl7pPr>
            <a:lvl8pPr marL="3425825" indent="-225425" defTabSz="960438" eaLnBrk="0" fontAlgn="base" hangingPunct="0">
              <a:spcBef>
                <a:spcPct val="0"/>
              </a:spcBef>
              <a:spcAft>
                <a:spcPct val="0"/>
              </a:spcAft>
              <a:defRPr>
                <a:solidFill>
                  <a:schemeClr val="tx1"/>
                </a:solidFill>
                <a:latin typeface="Arial" panose="020B0604020202020204" pitchFamily="34" charset="0"/>
              </a:defRPr>
            </a:lvl8pPr>
            <a:lvl9pPr marL="3883025" indent="-225425" defTabSz="960438"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300">
                <a:latin typeface="Tahoma" panose="020B0604030504040204" pitchFamily="34" charset="0"/>
              </a:rPr>
              <a:t>Fundamentals of Forestrty 2016</a:t>
            </a:r>
          </a:p>
        </p:txBody>
      </p:sp>
      <p:sp>
        <p:nvSpPr>
          <p:cNvPr id="46086" name="Date Placeholder 1">
            <a:extLst>
              <a:ext uri="{FF2B5EF4-FFF2-40B4-BE49-F238E27FC236}">
                <a16:creationId xmlns:a16="http://schemas.microsoft.com/office/drawing/2014/main" id="{BD7D9A60-CC05-4CC0-848D-B54C446F0D22}"/>
              </a:ext>
            </a:extLst>
          </p:cNvPr>
          <p:cNvSpPr>
            <a:spLocks noGrp="1"/>
          </p:cNvSpPr>
          <p:nvPr>
            <p:ph type="dt" sz="quarter" idx="1"/>
          </p:nvPr>
        </p:nvSpPr>
        <p:spPr/>
        <p:txBody>
          <a:bodyPr/>
          <a:lstStyle>
            <a:lvl1pPr defTabSz="962025">
              <a:defRPr>
                <a:solidFill>
                  <a:schemeClr val="tx1"/>
                </a:solidFill>
                <a:latin typeface="Arial" panose="020B0604020202020204" pitchFamily="34" charset="0"/>
              </a:defRPr>
            </a:lvl1pPr>
            <a:lvl2pPr marL="741363" indent="-284163" defTabSz="962025">
              <a:defRPr>
                <a:solidFill>
                  <a:schemeClr val="tx1"/>
                </a:solidFill>
                <a:latin typeface="Arial" panose="020B0604020202020204" pitchFamily="34" charset="0"/>
              </a:defRPr>
            </a:lvl2pPr>
            <a:lvl3pPr marL="1141413" indent="-227013" defTabSz="962025">
              <a:defRPr>
                <a:solidFill>
                  <a:schemeClr val="tx1"/>
                </a:solidFill>
                <a:latin typeface="Arial" panose="020B0604020202020204" pitchFamily="34" charset="0"/>
              </a:defRPr>
            </a:lvl3pPr>
            <a:lvl4pPr marL="1598613" indent="-227013" defTabSz="962025">
              <a:defRPr>
                <a:solidFill>
                  <a:schemeClr val="tx1"/>
                </a:solidFill>
                <a:latin typeface="Arial" panose="020B0604020202020204" pitchFamily="34" charset="0"/>
              </a:defRPr>
            </a:lvl4pPr>
            <a:lvl5pPr marL="2055813" indent="-227013" defTabSz="962025">
              <a:defRPr>
                <a:solidFill>
                  <a:schemeClr val="tx1"/>
                </a:solidFill>
                <a:latin typeface="Arial" panose="020B0604020202020204" pitchFamily="34" charset="0"/>
              </a:defRPr>
            </a:lvl5pPr>
            <a:lvl6pPr marL="2513013" indent="-227013" defTabSz="962025" eaLnBrk="0" fontAlgn="base" hangingPunct="0">
              <a:spcBef>
                <a:spcPct val="0"/>
              </a:spcBef>
              <a:spcAft>
                <a:spcPct val="0"/>
              </a:spcAft>
              <a:defRPr>
                <a:solidFill>
                  <a:schemeClr val="tx1"/>
                </a:solidFill>
                <a:latin typeface="Arial" panose="020B0604020202020204" pitchFamily="34" charset="0"/>
              </a:defRPr>
            </a:lvl6pPr>
            <a:lvl7pPr marL="2970213" indent="-227013" defTabSz="962025" eaLnBrk="0" fontAlgn="base" hangingPunct="0">
              <a:spcBef>
                <a:spcPct val="0"/>
              </a:spcBef>
              <a:spcAft>
                <a:spcPct val="0"/>
              </a:spcAft>
              <a:defRPr>
                <a:solidFill>
                  <a:schemeClr val="tx1"/>
                </a:solidFill>
                <a:latin typeface="Arial" panose="020B0604020202020204" pitchFamily="34" charset="0"/>
              </a:defRPr>
            </a:lvl7pPr>
            <a:lvl8pPr marL="3427413" indent="-227013" defTabSz="962025" eaLnBrk="0" fontAlgn="base" hangingPunct="0">
              <a:spcBef>
                <a:spcPct val="0"/>
              </a:spcBef>
              <a:spcAft>
                <a:spcPct val="0"/>
              </a:spcAft>
              <a:defRPr>
                <a:solidFill>
                  <a:schemeClr val="tx1"/>
                </a:solidFill>
                <a:latin typeface="Arial" panose="020B0604020202020204" pitchFamily="34" charset="0"/>
              </a:defRPr>
            </a:lvl8pPr>
            <a:lvl9pPr marL="3884613" indent="-227013" defTabSz="962025"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300">
              <a:latin typeface="Tahoma" panose="020B0604030504040204" pitchFamily="34" charset="0"/>
            </a:endParaRPr>
          </a:p>
        </p:txBody>
      </p:sp>
    </p:spTree>
    <p:extLst>
      <p:ext uri="{BB962C8B-B14F-4D97-AF65-F5344CB8AC3E}">
        <p14:creationId xmlns:p14="http://schemas.microsoft.com/office/powerpoint/2010/main" val="1353090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673E620-9EB1-4628-8643-26E5FC8D988D}"/>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A079FB97-1983-48DC-803C-B9CCF7E68F94}"/>
              </a:ext>
            </a:extLst>
          </p:cNvPr>
          <p:cNvSpPr>
            <a:spLocks noGrp="1"/>
          </p:cNvSpPr>
          <p:nvPr>
            <p:ph type="body" idx="1"/>
          </p:nvPr>
        </p:nvSpPr>
        <p:spPr>
          <a:noFill/>
        </p:spPr>
        <p:txBody>
          <a:bodyPr/>
          <a:lstStyle/>
          <a:p>
            <a:endParaRPr lang="en-US" altLang="en-US"/>
          </a:p>
        </p:txBody>
      </p:sp>
      <p:sp>
        <p:nvSpPr>
          <p:cNvPr id="44036" name="Slide Number Placeholder 3">
            <a:extLst>
              <a:ext uri="{FF2B5EF4-FFF2-40B4-BE49-F238E27FC236}">
                <a16:creationId xmlns:a16="http://schemas.microsoft.com/office/drawing/2014/main" id="{A88DC7E5-4441-4581-9F17-9EB37BAD063E}"/>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20B17BB-A1AA-4E72-81B9-DE25B7462282}" type="slidenum">
              <a:rPr lang="en-US" altLang="en-US" sz="1200"/>
              <a:pPr/>
              <a:t>35</a:t>
            </a:fld>
            <a:endParaRPr lang="en-US" altLang="en-US" sz="1200"/>
          </a:p>
        </p:txBody>
      </p:sp>
      <p:sp>
        <p:nvSpPr>
          <p:cNvPr id="44037" name="Header Placeholder 4">
            <a:extLst>
              <a:ext uri="{FF2B5EF4-FFF2-40B4-BE49-F238E27FC236}">
                <a16:creationId xmlns:a16="http://schemas.microsoft.com/office/drawing/2014/main" id="{F067FD45-B3D6-4D41-9A64-AA90B6BEE7AA}"/>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590506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F66A214-09B4-444B-B001-928E2D0D56E9}"/>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9F6F6D1D-C617-4676-8F65-F2811267F08F}"/>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46084" name="Slide Number Placeholder 3">
            <a:extLst>
              <a:ext uri="{FF2B5EF4-FFF2-40B4-BE49-F238E27FC236}">
                <a16:creationId xmlns:a16="http://schemas.microsoft.com/office/drawing/2014/main" id="{EF258C6C-D1FF-4A07-9895-9A79A1D81BCE}"/>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558F089-C1D8-407B-A71B-73F93D3AE4E9}" type="slidenum">
              <a:rPr lang="en-US" altLang="en-US" sz="1200"/>
              <a:pPr/>
              <a:t>36</a:t>
            </a:fld>
            <a:endParaRPr lang="en-US" altLang="en-US" sz="1200"/>
          </a:p>
        </p:txBody>
      </p:sp>
      <p:sp>
        <p:nvSpPr>
          <p:cNvPr id="87045" name="Header Placeholder 4">
            <a:extLst>
              <a:ext uri="{FF2B5EF4-FFF2-40B4-BE49-F238E27FC236}">
                <a16:creationId xmlns:a16="http://schemas.microsoft.com/office/drawing/2014/main" id="{114CD340-768F-4521-9C99-3FA8BFC3A324}"/>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1561242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4CDD728-1D2C-4A74-B40E-DC418A2E725A}"/>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F555F621-C285-4D61-85C5-DAA758FA6C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ahoma" panose="020B0604030504040204" pitchFamily="34" charset="0"/>
            </a:endParaRPr>
          </a:p>
        </p:txBody>
      </p:sp>
      <p:sp>
        <p:nvSpPr>
          <p:cNvPr id="87044" name="Slide Number Placeholder 3">
            <a:extLst>
              <a:ext uri="{FF2B5EF4-FFF2-40B4-BE49-F238E27FC236}">
                <a16:creationId xmlns:a16="http://schemas.microsoft.com/office/drawing/2014/main" id="{63718C17-B13C-4293-BB50-096AA6086C6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7100">
              <a:spcBef>
                <a:spcPct val="30000"/>
              </a:spcBef>
              <a:defRPr sz="1200">
                <a:solidFill>
                  <a:schemeClr val="tx1"/>
                </a:solidFill>
                <a:latin typeface="Arial" panose="020B0604020202020204" pitchFamily="34" charset="0"/>
              </a:defRPr>
            </a:lvl1pPr>
            <a:lvl2pPr marL="760413" indent="-292100" defTabSz="927100">
              <a:spcBef>
                <a:spcPct val="30000"/>
              </a:spcBef>
              <a:defRPr sz="1200">
                <a:solidFill>
                  <a:schemeClr val="tx1"/>
                </a:solidFill>
                <a:latin typeface="Arial" panose="020B0604020202020204" pitchFamily="34" charset="0"/>
              </a:defRPr>
            </a:lvl2pPr>
            <a:lvl3pPr marL="1169988" indent="-233363" defTabSz="927100">
              <a:spcBef>
                <a:spcPct val="30000"/>
              </a:spcBef>
              <a:defRPr sz="1200">
                <a:solidFill>
                  <a:schemeClr val="tx1"/>
                </a:solidFill>
                <a:latin typeface="Arial" panose="020B0604020202020204" pitchFamily="34" charset="0"/>
              </a:defRPr>
            </a:lvl3pPr>
            <a:lvl4pPr marL="1638300" indent="-233363" defTabSz="927100">
              <a:spcBef>
                <a:spcPct val="30000"/>
              </a:spcBef>
              <a:defRPr sz="1200">
                <a:solidFill>
                  <a:schemeClr val="tx1"/>
                </a:solidFill>
                <a:latin typeface="Arial" panose="020B0604020202020204" pitchFamily="34" charset="0"/>
              </a:defRPr>
            </a:lvl4pPr>
            <a:lvl5pPr marL="2106613" indent="-233363" defTabSz="927100">
              <a:spcBef>
                <a:spcPct val="30000"/>
              </a:spcBef>
              <a:defRPr sz="1200">
                <a:solidFill>
                  <a:schemeClr val="tx1"/>
                </a:solidFill>
                <a:latin typeface="Arial" panose="020B0604020202020204" pitchFamily="34" charset="0"/>
              </a:defRPr>
            </a:lvl5pPr>
            <a:lvl6pPr marL="2563813" indent="-233363" defTabSz="927100" eaLnBrk="0" fontAlgn="base" hangingPunct="0">
              <a:spcBef>
                <a:spcPct val="30000"/>
              </a:spcBef>
              <a:spcAft>
                <a:spcPct val="0"/>
              </a:spcAft>
              <a:defRPr sz="1200">
                <a:solidFill>
                  <a:schemeClr val="tx1"/>
                </a:solidFill>
                <a:latin typeface="Arial" panose="020B0604020202020204" pitchFamily="34" charset="0"/>
              </a:defRPr>
            </a:lvl6pPr>
            <a:lvl7pPr marL="3021013" indent="-233363" defTabSz="927100" eaLnBrk="0" fontAlgn="base" hangingPunct="0">
              <a:spcBef>
                <a:spcPct val="30000"/>
              </a:spcBef>
              <a:spcAft>
                <a:spcPct val="0"/>
              </a:spcAft>
              <a:defRPr sz="1200">
                <a:solidFill>
                  <a:schemeClr val="tx1"/>
                </a:solidFill>
                <a:latin typeface="Arial" panose="020B0604020202020204" pitchFamily="34" charset="0"/>
              </a:defRPr>
            </a:lvl7pPr>
            <a:lvl8pPr marL="3478213" indent="-233363" defTabSz="927100" eaLnBrk="0" fontAlgn="base" hangingPunct="0">
              <a:spcBef>
                <a:spcPct val="30000"/>
              </a:spcBef>
              <a:spcAft>
                <a:spcPct val="0"/>
              </a:spcAft>
              <a:defRPr sz="1200">
                <a:solidFill>
                  <a:schemeClr val="tx1"/>
                </a:solidFill>
                <a:latin typeface="Arial" panose="020B0604020202020204" pitchFamily="34" charset="0"/>
              </a:defRPr>
            </a:lvl8pPr>
            <a:lvl9pPr marL="3935413" indent="-233363" defTabSz="9271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D462AB-3086-4721-8028-3104DA8FC589}" type="slidenum">
              <a:rPr lang="en-US" altLang="en-US">
                <a:solidFill>
                  <a:srgbClr val="000000"/>
                </a:solidFill>
                <a:latin typeface="Tahoma" panose="020B0604030504040204" pitchFamily="34" charset="0"/>
              </a:rPr>
              <a:pPr>
                <a:spcBef>
                  <a:spcPct val="0"/>
                </a:spcBef>
              </a:pPr>
              <a:t>37</a:t>
            </a:fld>
            <a:endParaRPr lang="en-US" altLang="en-US">
              <a:solidFill>
                <a:srgbClr val="000000"/>
              </a:solidFill>
              <a:latin typeface="Tahoma" panose="020B0604030504040204" pitchFamily="34" charset="0"/>
            </a:endParaRPr>
          </a:p>
        </p:txBody>
      </p:sp>
      <p:sp>
        <p:nvSpPr>
          <p:cNvPr id="87045" name="Header Placeholder 1">
            <a:extLst>
              <a:ext uri="{FF2B5EF4-FFF2-40B4-BE49-F238E27FC236}">
                <a16:creationId xmlns:a16="http://schemas.microsoft.com/office/drawing/2014/main" id="{16D9FE23-3A58-4FB5-91F4-8E2D6ED14BB2}"/>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r>
              <a:rPr lang="en-US" altLang="en-US"/>
              <a:t>Fundamentals of Forestrty 2016</a:t>
            </a:r>
          </a:p>
        </p:txBody>
      </p:sp>
    </p:spTree>
    <p:extLst>
      <p:ext uri="{BB962C8B-B14F-4D97-AF65-F5344CB8AC3E}">
        <p14:creationId xmlns:p14="http://schemas.microsoft.com/office/powerpoint/2010/main" val="3955187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C2E2ABB-5867-449A-B8FD-96796EB82A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spcBef>
                <a:spcPct val="30000"/>
              </a:spcBef>
              <a:defRPr sz="1200">
                <a:solidFill>
                  <a:schemeClr val="tx1"/>
                </a:solidFill>
                <a:latin typeface="Arial" panose="020B0604020202020204" pitchFamily="34" charset="0"/>
              </a:defRPr>
            </a:lvl1pPr>
            <a:lvl2pPr marL="742950" indent="-285750" defTabSz="936625">
              <a:spcBef>
                <a:spcPct val="30000"/>
              </a:spcBef>
              <a:defRPr sz="1200">
                <a:solidFill>
                  <a:schemeClr val="tx1"/>
                </a:solidFill>
                <a:latin typeface="Arial" panose="020B0604020202020204" pitchFamily="34" charset="0"/>
              </a:defRPr>
            </a:lvl2pPr>
            <a:lvl3pPr marL="1143000" indent="-228600" defTabSz="936625">
              <a:spcBef>
                <a:spcPct val="30000"/>
              </a:spcBef>
              <a:defRPr sz="1200">
                <a:solidFill>
                  <a:schemeClr val="tx1"/>
                </a:solidFill>
                <a:latin typeface="Arial" panose="020B0604020202020204" pitchFamily="34" charset="0"/>
              </a:defRPr>
            </a:lvl3pPr>
            <a:lvl4pPr marL="1600200" indent="-228600" defTabSz="936625">
              <a:spcBef>
                <a:spcPct val="30000"/>
              </a:spcBef>
              <a:defRPr sz="1200">
                <a:solidFill>
                  <a:schemeClr val="tx1"/>
                </a:solidFill>
                <a:latin typeface="Arial" panose="020B0604020202020204" pitchFamily="34" charset="0"/>
              </a:defRPr>
            </a:lvl4pPr>
            <a:lvl5pPr marL="2057400" indent="-228600" defTabSz="936625">
              <a:spcBef>
                <a:spcPct val="30000"/>
              </a:spcBef>
              <a:defRPr sz="1200">
                <a:solidFill>
                  <a:schemeClr val="tx1"/>
                </a:solidFill>
                <a:latin typeface="Arial" panose="020B0604020202020204" pitchFamily="34" charset="0"/>
              </a:defRPr>
            </a:lvl5pPr>
            <a:lvl6pPr marL="2514600"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3E9F7C-2CEB-4850-87C7-6F3965684E10}" type="slidenum">
              <a:rPr lang="en-US" altLang="en-US"/>
              <a:pPr>
                <a:spcBef>
                  <a:spcPct val="0"/>
                </a:spcBef>
              </a:pPr>
              <a:t>38</a:t>
            </a:fld>
            <a:endParaRPr lang="en-US" altLang="en-US"/>
          </a:p>
        </p:txBody>
      </p:sp>
      <p:sp>
        <p:nvSpPr>
          <p:cNvPr id="39939" name="Rectangle 2">
            <a:extLst>
              <a:ext uri="{FF2B5EF4-FFF2-40B4-BE49-F238E27FC236}">
                <a16:creationId xmlns:a16="http://schemas.microsoft.com/office/drawing/2014/main" id="{5DA03528-D266-4259-A984-A1AE832C3922}"/>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F2302C06-7575-4A4E-81CB-2E2A1C6A41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latin typeface="Arial" panose="020B0604020202020204" pitchFamily="34" charset="0"/>
              </a:rPr>
              <a:t>Choosing the trees to cut and those to leave</a:t>
            </a:r>
          </a:p>
          <a:p>
            <a:pPr eaLnBrk="1" hangingPunct="1">
              <a:buFontTx/>
              <a:buChar char="•"/>
            </a:pPr>
            <a:r>
              <a:rPr lang="en-US" altLang="en-US">
                <a:latin typeface="Arial" panose="020B0604020202020204" pitchFamily="34" charset="0"/>
              </a:rPr>
              <a:t>Based on what you are trying to achieve</a:t>
            </a:r>
          </a:p>
          <a:p>
            <a:pPr eaLnBrk="1" hangingPunct="1">
              <a:buFontTx/>
              <a:buChar char="•"/>
            </a:pPr>
            <a:r>
              <a:rPr lang="en-US" altLang="en-US">
                <a:latin typeface="Arial" panose="020B0604020202020204" pitchFamily="34" charset="0"/>
              </a:rPr>
              <a:t>Consider age, size, quality, vigor, crown position in the canopy</a:t>
            </a:r>
          </a:p>
          <a:p>
            <a:pPr eaLnBrk="1" hangingPunct="1">
              <a:buFontTx/>
              <a:buChar char="•"/>
            </a:pPr>
            <a:r>
              <a:rPr lang="en-US" altLang="en-US">
                <a:latin typeface="Arial" panose="020B0604020202020204" pitchFamily="34" charset="0"/>
              </a:rPr>
              <a:t>Grow the greatest amount of wood on the fewest trees</a:t>
            </a:r>
          </a:p>
          <a:p>
            <a:pPr eaLnBrk="1" hangingPunct="1">
              <a:buFontTx/>
              <a:buChar char="•"/>
            </a:pPr>
            <a:r>
              <a:rPr lang="en-US" altLang="en-US">
                <a:latin typeface="Arial" panose="020B0604020202020204" pitchFamily="34" charset="0"/>
              </a:rPr>
              <a:t>Grow a few big trees rather than a lot of little ones</a:t>
            </a:r>
          </a:p>
        </p:txBody>
      </p:sp>
      <p:sp>
        <p:nvSpPr>
          <p:cNvPr id="39941" name="Header Placeholder 1">
            <a:extLst>
              <a:ext uri="{FF2B5EF4-FFF2-40B4-BE49-F238E27FC236}">
                <a16:creationId xmlns:a16="http://schemas.microsoft.com/office/drawing/2014/main" id="{82168AA4-CA74-4964-A098-00E9F0FBE2E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r>
              <a:rPr lang="en-US" altLang="en-US"/>
              <a:t>Fundamentals of Forestrty 2016</a:t>
            </a:r>
          </a:p>
        </p:txBody>
      </p:sp>
    </p:spTree>
    <p:extLst>
      <p:ext uri="{BB962C8B-B14F-4D97-AF65-F5344CB8AC3E}">
        <p14:creationId xmlns:p14="http://schemas.microsoft.com/office/powerpoint/2010/main" val="4138058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A232B74-1B1A-4F44-8C21-BA816A905E35}"/>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FEF8973D-E8A2-4836-98A5-686AF04A16DA}"/>
              </a:ext>
            </a:extLst>
          </p:cNvPr>
          <p:cNvSpPr>
            <a:spLocks noGrp="1"/>
          </p:cNvSpPr>
          <p:nvPr>
            <p:ph type="body" idx="1"/>
          </p:nvPr>
        </p:nvSpPr>
        <p:spPr>
          <a:noFill/>
        </p:spPr>
        <p:txBody>
          <a:bodyPr/>
          <a:lstStyle/>
          <a:p>
            <a:pPr>
              <a:spcBef>
                <a:spcPct val="50000"/>
              </a:spcBef>
            </a:pPr>
            <a:endParaRPr lang="en-US" altLang="en-US"/>
          </a:p>
        </p:txBody>
      </p:sp>
      <p:sp>
        <p:nvSpPr>
          <p:cNvPr id="50180" name="Slide Number Placeholder 3">
            <a:extLst>
              <a:ext uri="{FF2B5EF4-FFF2-40B4-BE49-F238E27FC236}">
                <a16:creationId xmlns:a16="http://schemas.microsoft.com/office/drawing/2014/main" id="{373896BE-69A4-4D7D-A158-25621C279B32}"/>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E1C3109-4239-4298-82E4-8ADDBC8F35EA}" type="slidenum">
              <a:rPr lang="en-US" altLang="en-US" sz="1200"/>
              <a:pPr/>
              <a:t>39</a:t>
            </a:fld>
            <a:endParaRPr lang="en-US" altLang="en-US" sz="1200"/>
          </a:p>
        </p:txBody>
      </p:sp>
      <p:sp>
        <p:nvSpPr>
          <p:cNvPr id="101381" name="Header Placeholder 4">
            <a:extLst>
              <a:ext uri="{FF2B5EF4-FFF2-40B4-BE49-F238E27FC236}">
                <a16:creationId xmlns:a16="http://schemas.microsoft.com/office/drawing/2014/main" id="{C86869DC-0F8B-4F57-A3A8-73CA8A823DFA}"/>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225700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398ACDE-791D-4997-86FA-6C82D9EE3F4D}"/>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94BAA33F-8D88-413F-9F06-EF45342BB00A}"/>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52228" name="Slide Number Placeholder 3">
            <a:extLst>
              <a:ext uri="{FF2B5EF4-FFF2-40B4-BE49-F238E27FC236}">
                <a16:creationId xmlns:a16="http://schemas.microsoft.com/office/drawing/2014/main" id="{B107E2FC-7E41-4EDC-8305-7D7F4D29A29D}"/>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8A59D8E-0F66-4AAF-A10B-82A839645215}" type="slidenum">
              <a:rPr lang="en-US" altLang="en-US" sz="1200"/>
              <a:pPr/>
              <a:t>40</a:t>
            </a:fld>
            <a:endParaRPr lang="en-US" altLang="en-US" sz="1200"/>
          </a:p>
        </p:txBody>
      </p:sp>
      <p:sp>
        <p:nvSpPr>
          <p:cNvPr id="115717" name="Header Placeholder 4">
            <a:extLst>
              <a:ext uri="{FF2B5EF4-FFF2-40B4-BE49-F238E27FC236}">
                <a16:creationId xmlns:a16="http://schemas.microsoft.com/office/drawing/2014/main" id="{24D66621-00E2-4930-8896-7085660FA8C9}"/>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470956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513F7899-3048-4943-BB23-20D4E505CED0}"/>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81D628A6-3BB3-4368-A9BB-F9F73059D9F4}"/>
              </a:ext>
            </a:extLst>
          </p:cNvPr>
          <p:cNvSpPr>
            <a:spLocks noGrp="1"/>
          </p:cNvSpPr>
          <p:nvPr>
            <p:ph type="body" idx="1"/>
          </p:nvPr>
        </p:nvSpPr>
        <p:spPr>
          <a:noFill/>
        </p:spPr>
        <p:txBody>
          <a:bodyPr/>
          <a:lstStyle/>
          <a:p>
            <a:endParaRPr lang="en-US" altLang="en-US">
              <a:latin typeface="Tahoma" panose="020B0604030504040204" pitchFamily="34" charset="0"/>
            </a:endParaRPr>
          </a:p>
        </p:txBody>
      </p:sp>
      <p:sp>
        <p:nvSpPr>
          <p:cNvPr id="58372" name="Slide Number Placeholder 3">
            <a:extLst>
              <a:ext uri="{FF2B5EF4-FFF2-40B4-BE49-F238E27FC236}">
                <a16:creationId xmlns:a16="http://schemas.microsoft.com/office/drawing/2014/main" id="{9CEB5C1F-9B89-4BB7-AB19-9DED34583A80}"/>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AE7F8179-6169-44C3-AFC1-04FBA4A6EE25}" type="slidenum">
              <a:rPr lang="en-US" altLang="en-US" sz="1200"/>
              <a:pPr/>
              <a:t>41</a:t>
            </a:fld>
            <a:endParaRPr lang="en-US" altLang="en-US" sz="1200"/>
          </a:p>
        </p:txBody>
      </p:sp>
      <p:sp>
        <p:nvSpPr>
          <p:cNvPr id="111621" name="Header Placeholder 4">
            <a:extLst>
              <a:ext uri="{FF2B5EF4-FFF2-40B4-BE49-F238E27FC236}">
                <a16:creationId xmlns:a16="http://schemas.microsoft.com/office/drawing/2014/main" id="{D1A2BFE5-D5DC-435E-B6E0-2D4F6A5E67EC}"/>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14166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9868BD0-39FA-FFAC-E1D5-1A9C1A57B35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27B1E9-D97D-41B6-9F15-7BC1515BFBB1}" type="slidenum">
              <a:rPr lang="en-US" altLang="en-US"/>
              <a:pPr>
                <a:spcBef>
                  <a:spcPct val="0"/>
                </a:spcBef>
              </a:pPr>
              <a:t>4</a:t>
            </a:fld>
            <a:endParaRPr lang="en-US" altLang="en-US"/>
          </a:p>
        </p:txBody>
      </p:sp>
      <p:sp>
        <p:nvSpPr>
          <p:cNvPr id="25603" name="Rectangle 2">
            <a:extLst>
              <a:ext uri="{FF2B5EF4-FFF2-40B4-BE49-F238E27FC236}">
                <a16:creationId xmlns:a16="http://schemas.microsoft.com/office/drawing/2014/main" id="{6CA72C64-2577-A1EE-04F5-116FE564753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5107A3B-468D-2D99-D76F-E229ABB93B78}"/>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037145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64DA0AE-55A8-487B-83A8-081E216B717D}"/>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F22E3FBE-F067-4765-A0A5-6600ACBFF09E}"/>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60420" name="Slide Number Placeholder 3">
            <a:extLst>
              <a:ext uri="{FF2B5EF4-FFF2-40B4-BE49-F238E27FC236}">
                <a16:creationId xmlns:a16="http://schemas.microsoft.com/office/drawing/2014/main" id="{6FBD77AF-8096-4D17-87E7-4406A5346387}"/>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218D3D9-BA9C-4A05-AA24-1B9AE1258C8A}" type="slidenum">
              <a:rPr lang="en-US" altLang="en-US" sz="1200"/>
              <a:pPr/>
              <a:t>42</a:t>
            </a:fld>
            <a:endParaRPr lang="en-US" altLang="en-US" sz="1200"/>
          </a:p>
        </p:txBody>
      </p:sp>
      <p:sp>
        <p:nvSpPr>
          <p:cNvPr id="113669" name="Header Placeholder 4">
            <a:extLst>
              <a:ext uri="{FF2B5EF4-FFF2-40B4-BE49-F238E27FC236}">
                <a16:creationId xmlns:a16="http://schemas.microsoft.com/office/drawing/2014/main" id="{9DBBB442-3075-4F40-9BA7-DAC690688DC9}"/>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017156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4C40CDE-08FF-D2D2-3532-19257340DE24}"/>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4DFF46DE-2812-D6E2-EF78-55A59193FC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1C0FD708-C56D-4D61-C7D2-A5B1D03FD0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A900AB9F-74C0-4EE0-9B4D-39CE69C08832}" type="slidenum">
              <a:rPr lang="en-US" altLang="en-US" sz="1200" smtClean="0"/>
              <a:pPr/>
              <a:t>43</a:t>
            </a:fld>
            <a:endParaRPr lang="en-US" altLang="en-US" sz="1200"/>
          </a:p>
        </p:txBody>
      </p:sp>
      <p:sp>
        <p:nvSpPr>
          <p:cNvPr id="109573" name="Header Placeholder 4">
            <a:extLst>
              <a:ext uri="{FF2B5EF4-FFF2-40B4-BE49-F238E27FC236}">
                <a16:creationId xmlns:a16="http://schemas.microsoft.com/office/drawing/2014/main" id="{FE01F01E-224F-334A-A8EB-A4AF1EBAF712}"/>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4248377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44</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702642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7E7D9DC-A2F8-450C-8BC5-FF6BEE2D8A0C}"/>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5F67E7EF-EBA9-46D6-8906-FAB4661501D5}"/>
              </a:ext>
            </a:extLst>
          </p:cNvPr>
          <p:cNvSpPr>
            <a:spLocks noGrp="1"/>
          </p:cNvSpPr>
          <p:nvPr>
            <p:ph type="body" idx="1"/>
          </p:nvPr>
        </p:nvSpPr>
        <p:spPr>
          <a:noFill/>
        </p:spPr>
        <p:txBody>
          <a:bodyPr/>
          <a:lstStyle/>
          <a:p>
            <a:r>
              <a:rPr lang="en-US" altLang="en-US"/>
              <a:t>Summary of how trees grow… now we will talk about why they grow where they do:</a:t>
            </a:r>
          </a:p>
          <a:p>
            <a:r>
              <a:rPr lang="en-US" altLang="en-US"/>
              <a:t> </a:t>
            </a:r>
          </a:p>
          <a:p>
            <a:r>
              <a:rPr lang="en-US" altLang="en-US" b="1"/>
              <a:t>Genetics</a:t>
            </a:r>
            <a:r>
              <a:rPr lang="en-US" altLang="en-US"/>
              <a:t> – different species are adapted to grow and thrive in different conditions…They have developed different strategies to survive.  For example, on a broad scale - trees in our temperate forests have adapted to cope with 4 distinct seasons – majority of our forest is deciduous… trees shed their leaves to protect themselves from freezing temperatures…  boreal forests have evolved to deal with shorter growing seasons – they are not decicidous… can’t afford to grow all of their their leaves every year</a:t>
            </a:r>
          </a:p>
          <a:p>
            <a:r>
              <a:rPr lang="en-US" altLang="en-US"/>
              <a:t>. The trees best adapted to their sites  will thrive and reproduce… </a:t>
            </a:r>
          </a:p>
          <a:p>
            <a:r>
              <a:rPr lang="en-US" altLang="en-US"/>
              <a:t> </a:t>
            </a:r>
          </a:p>
          <a:p>
            <a:r>
              <a:rPr lang="en-US" altLang="en-US" b="1"/>
              <a:t>Growing site</a:t>
            </a:r>
            <a:endParaRPr lang="en-US" altLang="en-US"/>
          </a:p>
          <a:p>
            <a:r>
              <a:rPr lang="en-US" altLang="en-US"/>
              <a:t>Number of factors here</a:t>
            </a:r>
          </a:p>
          <a:p>
            <a:r>
              <a:rPr lang="en-US" altLang="en-US"/>
              <a:t> </a:t>
            </a:r>
          </a:p>
          <a:p>
            <a:r>
              <a:rPr lang="en-US" altLang="en-US" b="1"/>
              <a:t>Climate</a:t>
            </a:r>
            <a:r>
              <a:rPr lang="en-US" altLang="en-US"/>
              <a:t> – length of growing season, precipitation… we get an average annual rainfall of 30-60” per year</a:t>
            </a:r>
          </a:p>
          <a:p>
            <a:r>
              <a:rPr lang="en-US" altLang="en-US"/>
              <a:t> </a:t>
            </a:r>
          </a:p>
          <a:p>
            <a:r>
              <a:rPr lang="en-US" altLang="en-US" b="1"/>
              <a:t>Soils</a:t>
            </a:r>
            <a:r>
              <a:rPr lang="en-US" altLang="en-US"/>
              <a:t> – trees will grow based on water availability, nutrient availablilty and productivity</a:t>
            </a:r>
          </a:p>
          <a:p>
            <a:r>
              <a:rPr lang="en-US" altLang="en-US"/>
              <a:t> </a:t>
            </a:r>
          </a:p>
          <a:p>
            <a:r>
              <a:rPr lang="en-US" altLang="en-US" b="1"/>
              <a:t>Topography, slope aspect and elevation</a:t>
            </a:r>
            <a:endParaRPr lang="en-US" altLang="en-US"/>
          </a:p>
          <a:p>
            <a:r>
              <a:rPr lang="en-US" altLang="en-US" b="1"/>
              <a:t> </a:t>
            </a:r>
            <a:endParaRPr lang="en-US" altLang="en-US"/>
          </a:p>
          <a:p>
            <a:r>
              <a:rPr lang="en-US" altLang="en-US" b="1"/>
              <a:t>Shade Tolerance</a:t>
            </a:r>
            <a:endParaRPr lang="en-US" altLang="en-US"/>
          </a:p>
          <a:p>
            <a:r>
              <a:rPr lang="en-US" altLang="en-US" b="1"/>
              <a:t>Natural and Human Disturbance</a:t>
            </a:r>
            <a:endParaRPr lang="en-US" altLang="en-US"/>
          </a:p>
          <a:p>
            <a:r>
              <a:rPr lang="en-US" altLang="en-US" b="1"/>
              <a:t> </a:t>
            </a:r>
            <a:endParaRPr lang="en-US" altLang="en-US"/>
          </a:p>
          <a:p>
            <a:endParaRPr lang="en-US" altLang="en-US"/>
          </a:p>
        </p:txBody>
      </p:sp>
      <p:sp>
        <p:nvSpPr>
          <p:cNvPr id="21508" name="Slide Number Placeholder 3">
            <a:extLst>
              <a:ext uri="{FF2B5EF4-FFF2-40B4-BE49-F238E27FC236}">
                <a16:creationId xmlns:a16="http://schemas.microsoft.com/office/drawing/2014/main" id="{038450FA-3C95-441E-A1B1-6A61A65EF79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88A986A-1030-475F-8709-FB952891AFB7}" type="slidenum">
              <a:rPr lang="en-US" altLang="en-US" sz="1200">
                <a:latin typeface="Times New Roman" panose="02020603050405020304" pitchFamily="18" charset="0"/>
              </a:rPr>
              <a:pPr/>
              <a:t>45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24936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532A884F-743A-A1AA-2ABD-8D5A362774D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E13698-6151-47A3-BA8A-236001EDA4ED}" type="slidenum">
              <a:rPr lang="en-US" altLang="en-US"/>
              <a:pPr>
                <a:spcBef>
                  <a:spcPct val="0"/>
                </a:spcBef>
              </a:pPr>
              <a:t>46</a:t>
            </a:fld>
            <a:endParaRPr lang="en-US" altLang="en-US"/>
          </a:p>
        </p:txBody>
      </p:sp>
      <p:sp>
        <p:nvSpPr>
          <p:cNvPr id="11267" name="Rectangle 2">
            <a:extLst>
              <a:ext uri="{FF2B5EF4-FFF2-40B4-BE49-F238E27FC236}">
                <a16:creationId xmlns:a16="http://schemas.microsoft.com/office/drawing/2014/main" id="{A236E5A2-F7D8-9005-0544-F9D1448EB73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44CC20FE-EE6C-2CE4-4F29-AB5832CDC5C6}"/>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2514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C7FFE912-14B3-F877-4BBC-1E9682FE342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B76434-6BEF-4061-BE08-35AA83622B68}" type="slidenum">
              <a:rPr lang="en-US" altLang="en-US"/>
              <a:pPr>
                <a:spcBef>
                  <a:spcPct val="0"/>
                </a:spcBef>
              </a:pPr>
              <a:t>47</a:t>
            </a:fld>
            <a:endParaRPr lang="en-US" altLang="en-US"/>
          </a:p>
        </p:txBody>
      </p:sp>
      <p:sp>
        <p:nvSpPr>
          <p:cNvPr id="13315" name="Rectangle 2">
            <a:extLst>
              <a:ext uri="{FF2B5EF4-FFF2-40B4-BE49-F238E27FC236}">
                <a16:creationId xmlns:a16="http://schemas.microsoft.com/office/drawing/2014/main" id="{484DC4FF-3259-811A-2809-52D8A62366E2}"/>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9EA5F175-A77D-8E07-7CBD-93F506FEA564}"/>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04129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8B23085-2308-E621-7089-E632934BE55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AAC796-8572-4ABD-A524-0CC3D156C5A3}" type="slidenum">
              <a:rPr lang="en-US" altLang="en-US"/>
              <a:pPr>
                <a:spcBef>
                  <a:spcPct val="0"/>
                </a:spcBef>
              </a:pPr>
              <a:t>48</a:t>
            </a:fld>
            <a:endParaRPr lang="en-US" altLang="en-US"/>
          </a:p>
        </p:txBody>
      </p:sp>
      <p:sp>
        <p:nvSpPr>
          <p:cNvPr id="15363" name="Rectangle 2">
            <a:extLst>
              <a:ext uri="{FF2B5EF4-FFF2-40B4-BE49-F238E27FC236}">
                <a16:creationId xmlns:a16="http://schemas.microsoft.com/office/drawing/2014/main" id="{D2454F5D-3BB7-BE61-A936-EB1EE372AC8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4225F9E-7856-5F84-0F49-535EFF3D3C3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232244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beautiful adaptation by Steve Roberge from </a:t>
            </a:r>
            <a:r>
              <a:rPr lang="en-US" i="1" baseline="0" dirty="0"/>
              <a:t>Forest Stand Dynamics</a:t>
            </a:r>
            <a:r>
              <a:rPr lang="en-US" i="0" baseline="0" dirty="0"/>
              <a:t> text by Oliver &amp; Larson.</a:t>
            </a:r>
          </a:p>
          <a:p>
            <a:endParaRPr lang="en-US" i="0" baseline="0" dirty="0"/>
          </a:p>
          <a:p>
            <a:endParaRPr lang="en-US" dirty="0"/>
          </a:p>
          <a:p>
            <a:r>
              <a:rPr lang="en-US" dirty="0"/>
              <a:t>Examples of species</a:t>
            </a:r>
            <a:r>
              <a:rPr lang="en-US" baseline="0" dirty="0"/>
              <a:t> sorting themselves out on different sites.  WP likes it dry but can grow on mostly any site. Same for the rest of the species.</a:t>
            </a:r>
          </a:p>
          <a:p>
            <a:endParaRPr lang="en-US" baseline="0" dirty="0"/>
          </a:p>
          <a:p>
            <a:r>
              <a:rPr lang="en-US" baseline="0" dirty="0"/>
              <a:t>All species have a competitive advantage on their specific site.  They can grow on other sites, they just won’t dominate or survive when other species are present. </a:t>
            </a:r>
            <a:endParaRPr lang="en-US" dirty="0"/>
          </a:p>
        </p:txBody>
      </p:sp>
      <p:sp>
        <p:nvSpPr>
          <p:cNvPr id="4" name="Slide Number Placeholder 3"/>
          <p:cNvSpPr>
            <a:spLocks noGrp="1"/>
          </p:cNvSpPr>
          <p:nvPr>
            <p:ph type="sldNum" sz="quarter" idx="10"/>
          </p:nvPr>
        </p:nvSpPr>
        <p:spPr/>
        <p:txBody>
          <a:bodyPr/>
          <a:lstStyle/>
          <a:p>
            <a:fld id="{1E61710E-64EB-4F4B-BF6B-748D5B99F3A0}" type="slidenum">
              <a:rPr lang="en-US" smtClean="0"/>
              <a:t>49</a:t>
            </a:fld>
            <a:endParaRPr lang="en-US"/>
          </a:p>
        </p:txBody>
      </p:sp>
    </p:spTree>
    <p:extLst>
      <p:ext uri="{BB962C8B-B14F-4D97-AF65-F5344CB8AC3E}">
        <p14:creationId xmlns:p14="http://schemas.microsoft.com/office/powerpoint/2010/main" val="1267827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50</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935806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Pine</a:t>
            </a:r>
          </a:p>
        </p:txBody>
      </p:sp>
      <p:sp>
        <p:nvSpPr>
          <p:cNvPr id="4" name="Slide Number Placeholder 3"/>
          <p:cNvSpPr>
            <a:spLocks noGrp="1"/>
          </p:cNvSpPr>
          <p:nvPr>
            <p:ph type="sldNum" sz="quarter" idx="10"/>
          </p:nvPr>
        </p:nvSpPr>
        <p:spPr/>
        <p:txBody>
          <a:bodyPr/>
          <a:lstStyle/>
          <a:p>
            <a:fld id="{1E61710E-64EB-4F4B-BF6B-748D5B99F3A0}" type="slidenum">
              <a:rPr lang="en-US" smtClean="0"/>
              <a:t>52</a:t>
            </a:fld>
            <a:endParaRPr lang="en-US"/>
          </a:p>
        </p:txBody>
      </p:sp>
    </p:spTree>
    <p:extLst>
      <p:ext uri="{BB962C8B-B14F-4D97-AF65-F5344CB8AC3E}">
        <p14:creationId xmlns:p14="http://schemas.microsoft.com/office/powerpoint/2010/main" val="1646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14C244B-5646-4E89-BA36-0E5B6EB26AD6}"/>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1CC6D35F-7A06-4EC5-9622-973B466391C2}"/>
              </a:ext>
            </a:extLst>
          </p:cNvPr>
          <p:cNvSpPr>
            <a:spLocks noGrp="1"/>
          </p:cNvSpPr>
          <p:nvPr>
            <p:ph type="body" idx="1"/>
          </p:nvPr>
        </p:nvSpPr>
        <p:spPr>
          <a:noFill/>
        </p:spPr>
        <p:txBody>
          <a:bodyPr/>
          <a:lstStyle/>
          <a:p>
            <a:r>
              <a:rPr lang="en-US" altLang="en-US" b="1"/>
              <a:t>Succession</a:t>
            </a:r>
            <a:endParaRPr lang="en-US" altLang="en-US"/>
          </a:p>
          <a:p>
            <a:r>
              <a:rPr lang="en-US" altLang="en-US"/>
              <a:t> </a:t>
            </a:r>
          </a:p>
          <a:p>
            <a:r>
              <a:rPr lang="en-US" altLang="en-US"/>
              <a:t>Early succession. Late successional species..</a:t>
            </a:r>
          </a:p>
          <a:p>
            <a:r>
              <a:rPr lang="en-US" altLang="en-US"/>
              <a:t>Succession is the change in plant communities over time… they will naturally replace each other based on their light requirements…</a:t>
            </a:r>
          </a:p>
          <a:p>
            <a:r>
              <a:rPr lang="en-US" altLang="en-US"/>
              <a:t> </a:t>
            </a:r>
          </a:p>
          <a:p>
            <a:r>
              <a:rPr lang="en-US" altLang="en-US"/>
              <a:t>Clear an area -  Grasses… brambles, shrubs,, choke cherry, grey birch… then the intolerants… aspen, white birch… they can’t reproduce in their own shade, so you get intermediate tolerance trees in white pine, red oak…. If they grow in dense overstory  they can’t reproduce in their shade… get hemlock…beech, sugar maple,…rs.</a:t>
            </a:r>
          </a:p>
          <a:p>
            <a:endParaRPr lang="en-US" altLang="en-US"/>
          </a:p>
        </p:txBody>
      </p:sp>
      <p:sp>
        <p:nvSpPr>
          <p:cNvPr id="70660" name="Slide Number Placeholder 3">
            <a:extLst>
              <a:ext uri="{FF2B5EF4-FFF2-40B4-BE49-F238E27FC236}">
                <a16:creationId xmlns:a16="http://schemas.microsoft.com/office/drawing/2014/main" id="{4981F1B6-0773-45A2-A602-D386CC6B04C3}"/>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CDB4590-9E6B-48A8-B755-5589944B5218}"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21273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can be closely associated with old ag lands</a:t>
            </a:r>
            <a:endParaRPr lang="en-US" dirty="0"/>
          </a:p>
        </p:txBody>
      </p:sp>
      <p:sp>
        <p:nvSpPr>
          <p:cNvPr id="4" name="Slide Number Placeholder 3"/>
          <p:cNvSpPr>
            <a:spLocks noGrp="1"/>
          </p:cNvSpPr>
          <p:nvPr>
            <p:ph type="sldNum" sz="quarter" idx="10"/>
          </p:nvPr>
        </p:nvSpPr>
        <p:spPr/>
        <p:txBody>
          <a:bodyPr/>
          <a:lstStyle/>
          <a:p>
            <a:fld id="{1E61710E-64EB-4F4B-BF6B-748D5B99F3A0}" type="slidenum">
              <a:rPr lang="en-US" smtClean="0"/>
              <a:t>53</a:t>
            </a:fld>
            <a:endParaRPr lang="en-US"/>
          </a:p>
        </p:txBody>
      </p:sp>
    </p:spTree>
    <p:extLst>
      <p:ext uri="{BB962C8B-B14F-4D97-AF65-F5344CB8AC3E}">
        <p14:creationId xmlns:p14="http://schemas.microsoft.com/office/powerpoint/2010/main" val="2874617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1710E-64EB-4F4B-BF6B-748D5B99F3A0}" type="slidenum">
              <a:rPr lang="en-US" smtClean="0"/>
              <a:t>54</a:t>
            </a:fld>
            <a:endParaRPr lang="en-US"/>
          </a:p>
        </p:txBody>
      </p:sp>
    </p:spTree>
    <p:extLst>
      <p:ext uri="{BB962C8B-B14F-4D97-AF65-F5344CB8AC3E}">
        <p14:creationId xmlns:p14="http://schemas.microsoft.com/office/powerpoint/2010/main" val="3464984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Pine</a:t>
            </a:r>
          </a:p>
        </p:txBody>
      </p:sp>
      <p:sp>
        <p:nvSpPr>
          <p:cNvPr id="4" name="Slide Number Placeholder 3"/>
          <p:cNvSpPr>
            <a:spLocks noGrp="1"/>
          </p:cNvSpPr>
          <p:nvPr>
            <p:ph type="sldNum" sz="quarter" idx="10"/>
          </p:nvPr>
        </p:nvSpPr>
        <p:spPr/>
        <p:txBody>
          <a:bodyPr/>
          <a:lstStyle/>
          <a:p>
            <a:fld id="{1E61710E-64EB-4F4B-BF6B-748D5B99F3A0}" type="slidenum">
              <a:rPr lang="en-US" smtClean="0"/>
              <a:t>57</a:t>
            </a:fld>
            <a:endParaRPr lang="en-US"/>
          </a:p>
        </p:txBody>
      </p:sp>
    </p:spTree>
    <p:extLst>
      <p:ext uri="{BB962C8B-B14F-4D97-AF65-F5344CB8AC3E}">
        <p14:creationId xmlns:p14="http://schemas.microsoft.com/office/powerpoint/2010/main" val="4095341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Grey fox = Dense</a:t>
            </a:r>
            <a:r>
              <a:rPr lang="en-US" baseline="0" dirty="0"/>
              <a:t> HW with a mosaic of old fields/wetland thickets. Dens in hollow logs/tree cavities. </a:t>
            </a:r>
            <a:endParaRPr lang="en-US" dirty="0"/>
          </a:p>
          <a:p>
            <a:r>
              <a:rPr lang="en-US" dirty="0"/>
              <a:t>Flying squirrel</a:t>
            </a:r>
            <a:r>
              <a:rPr lang="en-US" baseline="0" dirty="0"/>
              <a:t> = Tree cavities. Said to be more abundant in thick forests above 1000ft in elevation</a:t>
            </a:r>
          </a:p>
          <a:p>
            <a:r>
              <a:rPr lang="en-US" baseline="0" dirty="0"/>
              <a:t>RE vireo = Require continuous HW Canopy with dense understory. Forages in the upper canopy</a:t>
            </a:r>
          </a:p>
          <a:p>
            <a:r>
              <a:rPr lang="en-US" baseline="0" dirty="0"/>
              <a:t>WB nuthatch = Large, living tree cavities for nesting. Feeding on gypsy moth and forest tent caterpillar larvae among other insects – 79% of their summer diet. </a:t>
            </a:r>
            <a:endParaRPr lang="en-US" dirty="0"/>
          </a:p>
        </p:txBody>
      </p:sp>
      <p:sp>
        <p:nvSpPr>
          <p:cNvPr id="4" name="Slide Number Placeholder 3"/>
          <p:cNvSpPr>
            <a:spLocks noGrp="1"/>
          </p:cNvSpPr>
          <p:nvPr>
            <p:ph type="sldNum" sz="quarter" idx="10"/>
          </p:nvPr>
        </p:nvSpPr>
        <p:spPr/>
        <p:txBody>
          <a:bodyPr/>
          <a:lstStyle/>
          <a:p>
            <a:fld id="{1E61710E-64EB-4F4B-BF6B-748D5B99F3A0}" type="slidenum">
              <a:rPr lang="en-US" smtClean="0"/>
              <a:t>58</a:t>
            </a:fld>
            <a:endParaRPr lang="en-US"/>
          </a:p>
        </p:txBody>
      </p:sp>
    </p:spTree>
    <p:extLst>
      <p:ext uri="{BB962C8B-B14F-4D97-AF65-F5344CB8AC3E}">
        <p14:creationId xmlns:p14="http://schemas.microsoft.com/office/powerpoint/2010/main" val="1425948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a:t>
            </a:r>
            <a:r>
              <a:rPr lang="en-US" baseline="0" dirty="0" err="1"/>
              <a:t>Sugarbushes</a:t>
            </a:r>
            <a:r>
              <a:rPr lang="en-US" baseline="0" dirty="0"/>
              <a:t>.</a:t>
            </a:r>
          </a:p>
          <a:p>
            <a:endParaRPr lang="en-US" baseline="0" dirty="0"/>
          </a:p>
          <a:p>
            <a:r>
              <a:rPr lang="en-US" baseline="0" dirty="0"/>
              <a:t>Fertile, moist but well drained.</a:t>
            </a:r>
            <a:endParaRPr lang="en-US" dirty="0"/>
          </a:p>
        </p:txBody>
      </p:sp>
      <p:sp>
        <p:nvSpPr>
          <p:cNvPr id="4" name="Slide Number Placeholder 3"/>
          <p:cNvSpPr>
            <a:spLocks noGrp="1"/>
          </p:cNvSpPr>
          <p:nvPr>
            <p:ph type="sldNum" sz="quarter" idx="10"/>
          </p:nvPr>
        </p:nvSpPr>
        <p:spPr/>
        <p:txBody>
          <a:bodyPr/>
          <a:lstStyle/>
          <a:p>
            <a:fld id="{1E61710E-64EB-4F4B-BF6B-748D5B99F3A0}" type="slidenum">
              <a:rPr lang="en-US" smtClean="0"/>
              <a:t>61</a:t>
            </a:fld>
            <a:endParaRPr lang="en-US"/>
          </a:p>
        </p:txBody>
      </p:sp>
    </p:spTree>
    <p:extLst>
      <p:ext uri="{BB962C8B-B14F-4D97-AF65-F5344CB8AC3E}">
        <p14:creationId xmlns:p14="http://schemas.microsoft.com/office/powerpoint/2010/main" val="2682183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1D0DA9-7446-FB59-59AE-ED1C279F27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D62258-CF2D-4193-8D9C-7E27A23FFA93}" type="slidenum">
              <a:rPr lang="en-US" altLang="en-US"/>
              <a:pPr>
                <a:spcBef>
                  <a:spcPct val="0"/>
                </a:spcBef>
              </a:pPr>
              <a:t>62</a:t>
            </a:fld>
            <a:endParaRPr lang="en-US" altLang="en-US"/>
          </a:p>
        </p:txBody>
      </p:sp>
      <p:sp>
        <p:nvSpPr>
          <p:cNvPr id="9219" name="Rectangle 2">
            <a:extLst>
              <a:ext uri="{FF2B5EF4-FFF2-40B4-BE49-F238E27FC236}">
                <a16:creationId xmlns:a16="http://schemas.microsoft.com/office/drawing/2014/main" id="{B50DEF99-0579-9EE0-2828-DC45798DE84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730C518-7240-0D42-8BA6-441D044E55F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638428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A313ED1-01E0-ABCB-1D42-CB78B05A2F44}"/>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4BFDF6-4B2F-471D-ACBD-95EFE6AF851C}" type="slidenum">
              <a:rPr lang="en-US" altLang="en-US">
                <a:latin typeface="Arial" panose="020B0604020202020204" pitchFamily="34" charset="0"/>
              </a:rPr>
              <a:pPr>
                <a:spcBef>
                  <a:spcPct val="0"/>
                </a:spcBef>
              </a:pPr>
              <a:t>63</a:t>
            </a:fld>
            <a:endParaRPr lang="en-US" altLang="en-US">
              <a:latin typeface="Arial" panose="020B0604020202020204" pitchFamily="34" charset="0"/>
            </a:endParaRPr>
          </a:p>
        </p:txBody>
      </p:sp>
      <p:sp>
        <p:nvSpPr>
          <p:cNvPr id="112643" name="Rectangle 2">
            <a:extLst>
              <a:ext uri="{FF2B5EF4-FFF2-40B4-BE49-F238E27FC236}">
                <a16:creationId xmlns:a16="http://schemas.microsoft.com/office/drawing/2014/main" id="{60C98168-1C59-CECF-74B9-2AE569CC13C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7CBF2317-E1B9-3AEF-4B08-6FD94C49E23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A363A37-111E-AE42-25BF-D2FF7DBF84F2}"/>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25836929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A313ED1-01E0-ABCB-1D42-CB78B05A2F44}"/>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4BFDF6-4B2F-471D-ACBD-95EFE6AF851C}" type="slidenum">
              <a:rPr lang="en-US" altLang="en-US">
                <a:latin typeface="Arial" panose="020B0604020202020204" pitchFamily="34" charset="0"/>
              </a:rPr>
              <a:pPr>
                <a:spcBef>
                  <a:spcPct val="0"/>
                </a:spcBef>
              </a:pPr>
              <a:t>65</a:t>
            </a:fld>
            <a:endParaRPr lang="en-US" altLang="en-US">
              <a:latin typeface="Arial" panose="020B0604020202020204" pitchFamily="34" charset="0"/>
            </a:endParaRPr>
          </a:p>
        </p:txBody>
      </p:sp>
      <p:sp>
        <p:nvSpPr>
          <p:cNvPr id="112643" name="Rectangle 2">
            <a:extLst>
              <a:ext uri="{FF2B5EF4-FFF2-40B4-BE49-F238E27FC236}">
                <a16:creationId xmlns:a16="http://schemas.microsoft.com/office/drawing/2014/main" id="{60C98168-1C59-CECF-74B9-2AE569CC13C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7CBF2317-E1B9-3AEF-4B08-6FD94C49E23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A363A37-111E-AE42-25BF-D2FF7DBF84F2}"/>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A313ED1-01E0-ABCB-1D42-CB78B05A2F44}"/>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4BFDF6-4B2F-471D-ACBD-95EFE6AF851C}" type="slidenum">
              <a:rPr lang="en-US" altLang="en-US">
                <a:latin typeface="Arial" panose="020B0604020202020204" pitchFamily="34" charset="0"/>
              </a:rPr>
              <a:pPr>
                <a:spcBef>
                  <a:spcPct val="0"/>
                </a:spcBef>
              </a:pPr>
              <a:t>66</a:t>
            </a:fld>
            <a:endParaRPr lang="en-US" altLang="en-US">
              <a:latin typeface="Arial" panose="020B0604020202020204" pitchFamily="34" charset="0"/>
            </a:endParaRPr>
          </a:p>
        </p:txBody>
      </p:sp>
      <p:sp>
        <p:nvSpPr>
          <p:cNvPr id="112643" name="Rectangle 2">
            <a:extLst>
              <a:ext uri="{FF2B5EF4-FFF2-40B4-BE49-F238E27FC236}">
                <a16:creationId xmlns:a16="http://schemas.microsoft.com/office/drawing/2014/main" id="{60C98168-1C59-CECF-74B9-2AE569CC13C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7CBF2317-E1B9-3AEF-4B08-6FD94C49E23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A363A37-111E-AE42-25BF-D2FF7DBF84F2}"/>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4064494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A313ED1-01E0-ABCB-1D42-CB78B05A2F44}"/>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4BFDF6-4B2F-471D-ACBD-95EFE6AF851C}" type="slidenum">
              <a:rPr lang="en-US" altLang="en-US">
                <a:latin typeface="Arial" panose="020B0604020202020204" pitchFamily="34" charset="0"/>
              </a:rPr>
              <a:pPr>
                <a:spcBef>
                  <a:spcPct val="0"/>
                </a:spcBef>
              </a:pPr>
              <a:t>67</a:t>
            </a:fld>
            <a:endParaRPr lang="en-US" altLang="en-US">
              <a:latin typeface="Arial" panose="020B0604020202020204" pitchFamily="34" charset="0"/>
            </a:endParaRPr>
          </a:p>
        </p:txBody>
      </p:sp>
      <p:sp>
        <p:nvSpPr>
          <p:cNvPr id="112643" name="Rectangle 2">
            <a:extLst>
              <a:ext uri="{FF2B5EF4-FFF2-40B4-BE49-F238E27FC236}">
                <a16:creationId xmlns:a16="http://schemas.microsoft.com/office/drawing/2014/main" id="{60C98168-1C59-CECF-74B9-2AE569CC13C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7CBF2317-E1B9-3AEF-4B08-6FD94C49E23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A363A37-111E-AE42-25BF-D2FF7DBF84F2}"/>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51772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F493D20-8A45-41CA-A1AD-1A05DB2D3B43}"/>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7D17C51-8DD6-9596-D9FD-F8324988A321}"/>
              </a:ext>
            </a:extLst>
          </p:cNvPr>
          <p:cNvSpPr>
            <a:spLocks noGrp="1"/>
          </p:cNvSpPr>
          <p:nvPr>
            <p:ph type="body" idx="1"/>
          </p:nvPr>
        </p:nvSpPr>
        <p:spPr>
          <a:noFill/>
        </p:spPr>
        <p:txBody>
          <a:bodyPr/>
          <a:lstStyle/>
          <a:p>
            <a:endParaRPr lang="en-US" altLang="en-US"/>
          </a:p>
        </p:txBody>
      </p:sp>
      <p:sp>
        <p:nvSpPr>
          <p:cNvPr id="17412" name="Slide Number Placeholder 3">
            <a:extLst>
              <a:ext uri="{FF2B5EF4-FFF2-40B4-BE49-F238E27FC236}">
                <a16:creationId xmlns:a16="http://schemas.microsoft.com/office/drawing/2014/main" id="{13313C7C-3377-AE9E-739D-DC878BB8915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0D8BF53-62DF-4209-8011-9A3CDBE58BE9}"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624614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A313ED1-01E0-ABCB-1D42-CB78B05A2F44}"/>
              </a:ext>
            </a:extLst>
          </p:cNvPr>
          <p:cNvSpPr>
            <a:spLocks noGrp="1" noChangeArrowheads="1"/>
          </p:cNvSpPr>
          <p:nvPr>
            <p:ph type="sldNum" sz="quarter" idx="5"/>
          </p:nvPr>
        </p:nvSpPr>
        <p:spPr>
          <a:noFill/>
        </p:spPr>
        <p:txBody>
          <a:bodyPr/>
          <a:lstStyle>
            <a:lvl1pPr defTabSz="936625">
              <a:spcBef>
                <a:spcPct val="30000"/>
              </a:spcBef>
              <a:defRPr sz="1200">
                <a:solidFill>
                  <a:schemeClr val="tx1"/>
                </a:solidFill>
                <a:latin typeface="Times New Roman" panose="02020603050405020304" pitchFamily="18" charset="0"/>
              </a:defRPr>
            </a:lvl1pPr>
            <a:lvl2pPr marL="742950" indent="-285750" defTabSz="936625">
              <a:spcBef>
                <a:spcPct val="30000"/>
              </a:spcBef>
              <a:defRPr sz="1200">
                <a:solidFill>
                  <a:schemeClr val="tx1"/>
                </a:solidFill>
                <a:latin typeface="Times New Roman" panose="02020603050405020304" pitchFamily="18" charset="0"/>
              </a:defRPr>
            </a:lvl2pPr>
            <a:lvl3pPr marL="1143000" indent="-228600" defTabSz="936625">
              <a:spcBef>
                <a:spcPct val="30000"/>
              </a:spcBef>
              <a:defRPr sz="1200">
                <a:solidFill>
                  <a:schemeClr val="tx1"/>
                </a:solidFill>
                <a:latin typeface="Times New Roman" panose="02020603050405020304" pitchFamily="18" charset="0"/>
              </a:defRPr>
            </a:lvl3pPr>
            <a:lvl4pPr marL="1600200" indent="-228600" defTabSz="936625">
              <a:spcBef>
                <a:spcPct val="30000"/>
              </a:spcBef>
              <a:defRPr sz="1200">
                <a:solidFill>
                  <a:schemeClr val="tx1"/>
                </a:solidFill>
                <a:latin typeface="Times New Roman" panose="02020603050405020304" pitchFamily="18" charset="0"/>
              </a:defRPr>
            </a:lvl4pPr>
            <a:lvl5pPr marL="2057400" indent="-228600" defTabSz="936625">
              <a:spcBef>
                <a:spcPct val="30000"/>
              </a:spcBef>
              <a:defRPr sz="1200">
                <a:solidFill>
                  <a:schemeClr val="tx1"/>
                </a:solidFill>
                <a:latin typeface="Times New Roman"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4BFDF6-4B2F-471D-ACBD-95EFE6AF851C}" type="slidenum">
              <a:rPr lang="en-US" altLang="en-US">
                <a:latin typeface="Arial" panose="020B0604020202020204" pitchFamily="34" charset="0"/>
              </a:rPr>
              <a:pPr>
                <a:spcBef>
                  <a:spcPct val="0"/>
                </a:spcBef>
              </a:pPr>
              <a:t>68</a:t>
            </a:fld>
            <a:endParaRPr lang="en-US" altLang="en-US">
              <a:latin typeface="Arial" panose="020B0604020202020204" pitchFamily="34" charset="0"/>
            </a:endParaRPr>
          </a:p>
        </p:txBody>
      </p:sp>
      <p:sp>
        <p:nvSpPr>
          <p:cNvPr id="112643" name="Rectangle 2">
            <a:extLst>
              <a:ext uri="{FF2B5EF4-FFF2-40B4-BE49-F238E27FC236}">
                <a16:creationId xmlns:a16="http://schemas.microsoft.com/office/drawing/2014/main" id="{60C98168-1C59-CECF-74B9-2AE569CC13C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7CBF2317-E1B9-3AEF-4B08-6FD94C49E23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41989" name="Header Placeholder 1">
            <a:extLst>
              <a:ext uri="{FF2B5EF4-FFF2-40B4-BE49-F238E27FC236}">
                <a16:creationId xmlns:a16="http://schemas.microsoft.com/office/drawing/2014/main" id="{1A363A37-111E-AE42-25BF-D2FF7DBF84F2}"/>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190529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09B79C5-884D-41A2-B492-3CA7DE2D9C59}"/>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4EB1276-29EE-4979-9465-0127A3ADD818}"/>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64516" name="Slide Number Placeholder 3">
            <a:extLst>
              <a:ext uri="{FF2B5EF4-FFF2-40B4-BE49-F238E27FC236}">
                <a16:creationId xmlns:a16="http://schemas.microsoft.com/office/drawing/2014/main" id="{AE985334-9A6C-4892-ACDC-9EE8112A222F}"/>
              </a:ext>
            </a:extLst>
          </p:cNvPr>
          <p:cNvSpPr>
            <a:spLocks noGrp="1"/>
          </p:cNvSpPr>
          <p:nvPr>
            <p:ph type="sldNum" sz="quarter" idx="5"/>
          </p:nvPr>
        </p:nvSpPr>
        <p:spPr>
          <a:noFill/>
        </p:spPr>
        <p:txBody>
          <a:bodyPr/>
          <a:lstStyle>
            <a:lvl1pPr defTabSz="936625">
              <a:defRPr sz="2400">
                <a:solidFill>
                  <a:schemeClr val="tx1"/>
                </a:solidFill>
                <a:latin typeface="Arial" panose="020B0604020202020204" pitchFamily="34" charset="0"/>
                <a:cs typeface="Arial" panose="020B0604020202020204" pitchFamily="34" charset="0"/>
              </a:defRPr>
            </a:lvl1pPr>
            <a:lvl2pPr marL="742950" indent="-285750" defTabSz="936625">
              <a:defRPr sz="2400">
                <a:solidFill>
                  <a:schemeClr val="tx1"/>
                </a:solidFill>
                <a:latin typeface="Arial" panose="020B0604020202020204" pitchFamily="34" charset="0"/>
                <a:cs typeface="Arial" panose="020B0604020202020204" pitchFamily="34" charset="0"/>
              </a:defRPr>
            </a:lvl2pPr>
            <a:lvl3pPr marL="1143000" indent="-228600" defTabSz="936625">
              <a:defRPr sz="2400">
                <a:solidFill>
                  <a:schemeClr val="tx1"/>
                </a:solidFill>
                <a:latin typeface="Arial" panose="020B0604020202020204" pitchFamily="34" charset="0"/>
                <a:cs typeface="Arial" panose="020B0604020202020204" pitchFamily="34" charset="0"/>
              </a:defRPr>
            </a:lvl3pPr>
            <a:lvl4pPr marL="1600200" indent="-228600" defTabSz="936625">
              <a:defRPr sz="2400">
                <a:solidFill>
                  <a:schemeClr val="tx1"/>
                </a:solidFill>
                <a:latin typeface="Arial" panose="020B0604020202020204" pitchFamily="34" charset="0"/>
                <a:cs typeface="Arial" panose="020B0604020202020204" pitchFamily="34" charset="0"/>
              </a:defRPr>
            </a:lvl4pPr>
            <a:lvl5pPr marL="2057400" indent="-228600" defTabSz="936625">
              <a:defRPr sz="2400">
                <a:solidFill>
                  <a:schemeClr val="tx1"/>
                </a:solidFill>
                <a:latin typeface="Arial" panose="020B0604020202020204" pitchFamily="34" charset="0"/>
                <a:cs typeface="Arial" panose="020B0604020202020204" pitchFamily="34" charset="0"/>
              </a:defRPr>
            </a:lvl5pPr>
            <a:lvl6pPr marL="25146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6625"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48B8BD9-17F0-4E1A-8DFA-44F9BF0C4B99}" type="slidenum">
              <a:rPr lang="en-US" altLang="en-US" sz="1200"/>
              <a:pPr/>
              <a:t>71</a:t>
            </a:fld>
            <a:endParaRPr lang="en-US" altLang="en-US" sz="1200"/>
          </a:p>
        </p:txBody>
      </p:sp>
      <p:sp>
        <p:nvSpPr>
          <p:cNvPr id="152581" name="Header Placeholder 4">
            <a:extLst>
              <a:ext uri="{FF2B5EF4-FFF2-40B4-BE49-F238E27FC236}">
                <a16:creationId xmlns:a16="http://schemas.microsoft.com/office/drawing/2014/main" id="{E65915A7-7843-4970-BA20-5EC0A1BF1B0F}"/>
              </a:ext>
            </a:extLst>
          </p:cNvPr>
          <p:cNvSpPr>
            <a:spLocks noGrp="1"/>
          </p:cNvSpPr>
          <p:nvPr>
            <p:ph type="hdr" sz="quarter"/>
          </p:nvPr>
        </p:nvSpPr>
        <p:spPr/>
        <p:txBody>
          <a:bodyPr/>
          <a:lstStyle>
            <a:lvl1pPr defTabSz="936625">
              <a:defRPr>
                <a:solidFill>
                  <a:schemeClr val="tx1"/>
                </a:solidFill>
                <a:latin typeface="Arial" panose="020B0604020202020204" pitchFamily="34" charset="0"/>
              </a:defRPr>
            </a:lvl1pPr>
            <a:lvl2pPr marL="742950" indent="-285750"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a:t>Fundamentals of Forestrty 2016</a:t>
            </a:r>
          </a:p>
        </p:txBody>
      </p:sp>
    </p:spTree>
    <p:extLst>
      <p:ext uri="{BB962C8B-B14F-4D97-AF65-F5344CB8AC3E}">
        <p14:creationId xmlns:p14="http://schemas.microsoft.com/office/powerpoint/2010/main" val="376139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E0075527-0EC5-FFE2-567B-9363581EA6C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4E0954-F2A0-464A-9531-5086B19FDCB3}" type="slidenum">
              <a:rPr lang="en-US" altLang="en-US"/>
              <a:pPr>
                <a:spcBef>
                  <a:spcPct val="0"/>
                </a:spcBef>
              </a:pPr>
              <a:t>7</a:t>
            </a:fld>
            <a:endParaRPr lang="en-US" altLang="en-US"/>
          </a:p>
        </p:txBody>
      </p:sp>
      <p:sp>
        <p:nvSpPr>
          <p:cNvPr id="19459" name="Rectangle 2">
            <a:extLst>
              <a:ext uri="{FF2B5EF4-FFF2-40B4-BE49-F238E27FC236}">
                <a16:creationId xmlns:a16="http://schemas.microsoft.com/office/drawing/2014/main" id="{A0A4CE50-DFFB-9589-0C49-C01FB87D05F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8CEBC7D4-98A9-8574-82F5-D82AB6B49BF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5270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3E3FC58-DE0B-015B-6E82-2DA21809FAA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AB0D5C-C8AA-4FEC-AF3E-FD417050D6E2}" type="slidenum">
              <a:rPr lang="en-US" altLang="en-US"/>
              <a:pPr>
                <a:spcBef>
                  <a:spcPct val="0"/>
                </a:spcBef>
              </a:pPr>
              <a:t>8</a:t>
            </a:fld>
            <a:endParaRPr lang="en-US" altLang="en-US"/>
          </a:p>
        </p:txBody>
      </p:sp>
      <p:sp>
        <p:nvSpPr>
          <p:cNvPr id="21507" name="Rectangle 2">
            <a:extLst>
              <a:ext uri="{FF2B5EF4-FFF2-40B4-BE49-F238E27FC236}">
                <a16:creationId xmlns:a16="http://schemas.microsoft.com/office/drawing/2014/main" id="{82D79572-BA95-6C51-E29F-15131F3EC7FB}"/>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E21CF47-FA4F-D73A-3200-FF9AABA2625A}"/>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95010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263BA2D-A617-A9E8-F94B-3C3C196D2AD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D3C54C-5C76-4F72-80A7-6440781FCD55}" type="slidenum">
              <a:rPr lang="en-US" altLang="en-US"/>
              <a:pPr>
                <a:spcBef>
                  <a:spcPct val="0"/>
                </a:spcBef>
              </a:pPr>
              <a:t>9</a:t>
            </a:fld>
            <a:endParaRPr lang="en-US" altLang="en-US"/>
          </a:p>
        </p:txBody>
      </p:sp>
      <p:sp>
        <p:nvSpPr>
          <p:cNvPr id="23555" name="Rectangle 2">
            <a:extLst>
              <a:ext uri="{FF2B5EF4-FFF2-40B4-BE49-F238E27FC236}">
                <a16:creationId xmlns:a16="http://schemas.microsoft.com/office/drawing/2014/main" id="{DC3DA75E-812F-74D5-8859-96F474EFF86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633EC5BC-3B34-657C-7E44-538269735AEA}"/>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5164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FF5E4D7-CBB9-49A1-A0B3-DB4E83EAF06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55457155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5E4D7-CBB9-49A1-A0B3-DB4E83EAF06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52586266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5E4D7-CBB9-49A1-A0B3-DB4E83EAF06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136680339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6195333-F6C0-4422-9628-D37DA0F2B4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A79CD13-1FB6-417E-8D05-556AB96C81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B5F5B47-EB68-41C0-B6B3-AF87E224926C}"/>
              </a:ext>
            </a:extLst>
          </p:cNvPr>
          <p:cNvSpPr>
            <a:spLocks noGrp="1" noChangeArrowheads="1"/>
          </p:cNvSpPr>
          <p:nvPr>
            <p:ph type="sldNum" sz="quarter" idx="12"/>
          </p:nvPr>
        </p:nvSpPr>
        <p:spPr>
          <a:ln/>
        </p:spPr>
        <p:txBody>
          <a:bodyPr/>
          <a:lstStyle>
            <a:lvl1pPr>
              <a:defRPr/>
            </a:lvl1pPr>
          </a:lstStyle>
          <a:p>
            <a:fld id="{352F674E-0C85-4450-92CC-7685BBF34F59}" type="slidenum">
              <a:rPr lang="en-US" altLang="en-US"/>
              <a:pPr/>
              <a:t>‹#›</a:t>
            </a:fld>
            <a:endParaRPr lang="en-US" altLang="en-US"/>
          </a:p>
        </p:txBody>
      </p:sp>
    </p:spTree>
    <p:extLst>
      <p:ext uri="{BB962C8B-B14F-4D97-AF65-F5344CB8AC3E}">
        <p14:creationId xmlns:p14="http://schemas.microsoft.com/office/powerpoint/2010/main" val="167236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5E4D7-CBB9-49A1-A0B3-DB4E83EAF06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14776754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5E4D7-CBB9-49A1-A0B3-DB4E83EAF06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75337118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5E4D7-CBB9-49A1-A0B3-DB4E83EAF068}"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12638887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5E4D7-CBB9-49A1-A0B3-DB4E83EAF068}"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753635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5E4D7-CBB9-49A1-A0B3-DB4E83EAF068}"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1199180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5E4D7-CBB9-49A1-A0B3-DB4E83EAF068}"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17032311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F5E4D7-CBB9-49A1-A0B3-DB4E83EAF068}"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96971289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F5E4D7-CBB9-49A1-A0B3-DB4E83EAF068}"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13929920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F5E4D7-CBB9-49A1-A0B3-DB4E83EAF068}" type="datetimeFigureOut">
              <a:rPr lang="en-US" smtClean="0"/>
              <a:t>5/26/2023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83686334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4" r:id="rId12"/>
  </p:sldLayoutIdLst>
  <p:transition spd="med"/>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1292" y="5172682"/>
            <a:ext cx="3981734" cy="1024310"/>
          </a:xfrm>
        </p:spPr>
        <p:txBody>
          <a:bodyPr>
            <a:noAutofit/>
          </a:bodyPr>
          <a:lstStyle/>
          <a:p>
            <a:pPr algn="l"/>
            <a:r>
              <a:rPr lang="en-US" sz="2000" dirty="0">
                <a:cs typeface="Helvetica" panose="020B0604020202020204" pitchFamily="34" charset="0"/>
              </a:rPr>
              <a:t>Dode Gladders </a:t>
            </a:r>
          </a:p>
          <a:p>
            <a:pPr algn="l"/>
            <a:r>
              <a:rPr lang="en-US" sz="2000" dirty="0">
                <a:cs typeface="Helvetica" panose="020B0604020202020204" pitchFamily="34" charset="0"/>
              </a:rPr>
              <a:t>Sullivan County Extension Forester</a:t>
            </a:r>
          </a:p>
          <a:p>
            <a:pPr algn="l"/>
            <a:r>
              <a:rPr lang="en-US" sz="2000" dirty="0">
                <a:cs typeface="Helvetica" panose="020B0604020202020204" pitchFamily="34" charset="0"/>
              </a:rPr>
              <a:t>UNH Cooperative Extension</a:t>
            </a:r>
          </a:p>
          <a:p>
            <a:pPr algn="l"/>
            <a:endParaRPr lang="en-US" sz="2000" dirty="0">
              <a:cs typeface="Helvetica" panose="020B0604020202020204" pitchFamily="34" charset="0"/>
            </a:endParaRPr>
          </a:p>
          <a:p>
            <a:pPr algn="l"/>
            <a:endParaRPr lang="en-US" sz="2000" dirty="0">
              <a:cs typeface="Helvetica"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504" y="5256114"/>
            <a:ext cx="2553282" cy="857445"/>
          </a:xfrm>
          <a:prstGeom prst="rect">
            <a:avLst/>
          </a:prstGeom>
        </p:spPr>
      </p:pic>
      <p:pic>
        <p:nvPicPr>
          <p:cNvPr id="8" name="Picture 7" descr="A picture containing tree, plant, outdoor, forest&#10;&#10;Description automatically generated">
            <a:extLst>
              <a:ext uri="{FF2B5EF4-FFF2-40B4-BE49-F238E27FC236}">
                <a16:creationId xmlns:a16="http://schemas.microsoft.com/office/drawing/2014/main" id="{1B170BBC-A150-4B08-87DD-9DF87B548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10094"/>
            <a:ext cx="9144000" cy="2632801"/>
          </a:xfrm>
          <a:prstGeom prst="rect">
            <a:avLst/>
          </a:prstGeom>
        </p:spPr>
      </p:pic>
      <p:sp>
        <p:nvSpPr>
          <p:cNvPr id="4" name="Rectangle 2">
            <a:extLst>
              <a:ext uri="{FF2B5EF4-FFF2-40B4-BE49-F238E27FC236}">
                <a16:creationId xmlns:a16="http://schemas.microsoft.com/office/drawing/2014/main" id="{8E8B69CF-A298-E3E9-2290-DD38D7CF4DD9}"/>
              </a:ext>
            </a:extLst>
          </p:cNvPr>
          <p:cNvSpPr txBox="1">
            <a:spLocks noChangeArrowheads="1"/>
          </p:cNvSpPr>
          <p:nvPr/>
        </p:nvSpPr>
        <p:spPr>
          <a:xfrm>
            <a:off x="560560" y="247571"/>
            <a:ext cx="7772400" cy="1143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sz="4000" dirty="0">
                <a:latin typeface="+mn-lt"/>
              </a:rPr>
              <a:t>“Let’s Talk About Trees”</a:t>
            </a:r>
            <a:br>
              <a:rPr lang="en-US" altLang="en-US" sz="4000" dirty="0">
                <a:latin typeface="+mn-lt"/>
              </a:rPr>
            </a:br>
            <a:r>
              <a:rPr lang="en-US" altLang="en-US" sz="3200" i="1" dirty="0" err="1">
                <a:latin typeface="+mn-lt"/>
              </a:rPr>
              <a:t>Oakledge</a:t>
            </a:r>
            <a:r>
              <a:rPr lang="en-US" altLang="en-US" sz="3200" i="1" dirty="0">
                <a:latin typeface="+mn-lt"/>
              </a:rPr>
              <a:t> Community Event</a:t>
            </a:r>
          </a:p>
        </p:txBody>
      </p:sp>
      <p:sp>
        <p:nvSpPr>
          <p:cNvPr id="9" name="Rectangle 2">
            <a:extLst>
              <a:ext uri="{FF2B5EF4-FFF2-40B4-BE49-F238E27FC236}">
                <a16:creationId xmlns:a16="http://schemas.microsoft.com/office/drawing/2014/main" id="{299332DE-0B75-C2BF-ABF7-841C84E03296}"/>
              </a:ext>
            </a:extLst>
          </p:cNvPr>
          <p:cNvSpPr txBox="1">
            <a:spLocks noChangeArrowheads="1"/>
          </p:cNvSpPr>
          <p:nvPr/>
        </p:nvSpPr>
        <p:spPr bwMode="auto">
          <a:xfrm>
            <a:off x="0" y="1327072"/>
            <a:ext cx="9144000" cy="7905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sz="3200" kern="0" dirty="0">
                <a:solidFill>
                  <a:schemeClr val="tx1"/>
                </a:solidFill>
                <a:latin typeface="+mn-lt"/>
              </a:rPr>
              <a:t>May 26, 2023</a:t>
            </a:r>
          </a:p>
        </p:txBody>
      </p:sp>
    </p:spTree>
    <p:extLst>
      <p:ext uri="{BB962C8B-B14F-4D97-AF65-F5344CB8AC3E}">
        <p14:creationId xmlns:p14="http://schemas.microsoft.com/office/powerpoint/2010/main" val="17228688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957709C-4679-45D0-8EAA-FE226E7C3E2F}"/>
              </a:ext>
            </a:extLst>
          </p:cNvPr>
          <p:cNvSpPr>
            <a:spLocks noGrp="1" noChangeArrowheads="1"/>
          </p:cNvSpPr>
          <p:nvPr>
            <p:ph type="title"/>
          </p:nvPr>
        </p:nvSpPr>
        <p:spPr>
          <a:xfrm>
            <a:off x="6229896" y="2398329"/>
            <a:ext cx="2267565" cy="857250"/>
          </a:xfrm>
        </p:spPr>
        <p:txBody>
          <a:bodyPr>
            <a:normAutofit/>
          </a:bodyPr>
          <a:lstStyle/>
          <a:p>
            <a:r>
              <a:rPr lang="en-US" altLang="en-US" dirty="0">
                <a:latin typeface="+mn-lt"/>
              </a:rPr>
              <a:t>Old Growth</a:t>
            </a:r>
          </a:p>
        </p:txBody>
      </p:sp>
      <p:pic>
        <p:nvPicPr>
          <p:cNvPr id="71683" name="Picture 3">
            <a:extLst>
              <a:ext uri="{FF2B5EF4-FFF2-40B4-BE49-F238E27FC236}">
                <a16:creationId xmlns:a16="http://schemas.microsoft.com/office/drawing/2014/main" id="{FAF65505-B1D9-4F1B-8E0F-95E0DE657887}"/>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311560" y="229195"/>
            <a:ext cx="5087602" cy="6437076"/>
          </a:xfrm>
          <a:ln>
            <a:solidFill>
              <a:schemeClr val="tx1"/>
            </a:solidFill>
            <a:miter lim="800000"/>
            <a:headEnd/>
            <a:tailEnd/>
          </a:ln>
        </p:spPr>
      </p:pic>
    </p:spTree>
    <p:extLst>
      <p:ext uri="{BB962C8B-B14F-4D97-AF65-F5344CB8AC3E}">
        <p14:creationId xmlns:p14="http://schemas.microsoft.com/office/powerpoint/2010/main" val="30237898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4834E55C-B56E-CF2D-3633-AFA598F080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08188"/>
            <a:ext cx="6858000" cy="463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39" name="Rectangle 4">
            <a:extLst>
              <a:ext uri="{FF2B5EF4-FFF2-40B4-BE49-F238E27FC236}">
                <a16:creationId xmlns:a16="http://schemas.microsoft.com/office/drawing/2014/main" id="{0CDBE46D-A96B-A439-B25E-AFAEA853EB2D}"/>
              </a:ext>
            </a:extLst>
          </p:cNvPr>
          <p:cNvSpPr>
            <a:spLocks noChangeArrowheads="1"/>
          </p:cNvSpPr>
          <p:nvPr/>
        </p:nvSpPr>
        <p:spPr bwMode="auto">
          <a:xfrm>
            <a:off x="381000" y="1524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Arial" panose="020B0604020202020204" pitchFamily="34" charset="0"/>
              </a:rPr>
              <a:t>1840 = Peak of deforestation in New Hampshire</a:t>
            </a:r>
          </a:p>
        </p:txBody>
      </p:sp>
      <p:sp>
        <p:nvSpPr>
          <p:cNvPr id="8" name="Rectangle 7">
            <a:extLst>
              <a:ext uri="{FF2B5EF4-FFF2-40B4-BE49-F238E27FC236}">
                <a16:creationId xmlns:a16="http://schemas.microsoft.com/office/drawing/2014/main" id="{2E4BCA79-26DF-FE91-4C15-3D217C8A12C5}"/>
              </a:ext>
            </a:extLst>
          </p:cNvPr>
          <p:cNvSpPr>
            <a:spLocks noChangeArrowheads="1"/>
          </p:cNvSpPr>
          <p:nvPr/>
        </p:nvSpPr>
        <p:spPr bwMode="auto">
          <a:xfrm>
            <a:off x="685800" y="690563"/>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latin typeface="Arial" panose="020B0604020202020204" pitchFamily="34" charset="0"/>
                <a:sym typeface="Wingdings" panose="05000000000000000000" pitchFamily="2" charset="2"/>
              </a:rPr>
              <a:t> 75% of forests were cleared for agriculture</a:t>
            </a:r>
            <a:endParaRPr lang="en-US" altLang="en-US" sz="2000">
              <a:latin typeface="Arial" panose="020B0604020202020204" pitchFamily="34" charset="0"/>
            </a:endParaRPr>
          </a:p>
        </p:txBody>
      </p:sp>
      <p:sp>
        <p:nvSpPr>
          <p:cNvPr id="9" name="Rectangle 8">
            <a:extLst>
              <a:ext uri="{FF2B5EF4-FFF2-40B4-BE49-F238E27FC236}">
                <a16:creationId xmlns:a16="http://schemas.microsoft.com/office/drawing/2014/main" id="{D1C423BE-783F-F648-1B8D-976587F2C001}"/>
              </a:ext>
            </a:extLst>
          </p:cNvPr>
          <p:cNvSpPr>
            <a:spLocks noChangeArrowheads="1"/>
          </p:cNvSpPr>
          <p:nvPr/>
        </p:nvSpPr>
        <p:spPr bwMode="auto">
          <a:xfrm>
            <a:off x="682625" y="111125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latin typeface="Arial" panose="020B0604020202020204" pitchFamily="34" charset="0"/>
                <a:sym typeface="Wingdings" panose="05000000000000000000" pitchFamily="2" charset="2"/>
              </a:rPr>
              <a:t> Big increases in erosion</a:t>
            </a:r>
            <a:endParaRPr lang="en-US" altLang="en-US" sz="2000">
              <a:latin typeface="Arial" panose="020B0604020202020204" pitchFamily="34" charset="0"/>
            </a:endParaRPr>
          </a:p>
        </p:txBody>
      </p:sp>
      <p:sp>
        <p:nvSpPr>
          <p:cNvPr id="10" name="Rectangle 9">
            <a:extLst>
              <a:ext uri="{FF2B5EF4-FFF2-40B4-BE49-F238E27FC236}">
                <a16:creationId xmlns:a16="http://schemas.microsoft.com/office/drawing/2014/main" id="{1B07DA87-EA30-E0E2-9435-40FFD2FA9A68}"/>
              </a:ext>
            </a:extLst>
          </p:cNvPr>
          <p:cNvSpPr>
            <a:spLocks noChangeArrowheads="1"/>
          </p:cNvSpPr>
          <p:nvPr/>
        </p:nvSpPr>
        <p:spPr bwMode="auto">
          <a:xfrm>
            <a:off x="682625" y="1511300"/>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latin typeface="Arial" panose="020B0604020202020204" pitchFamily="34" charset="0"/>
                <a:sym typeface="Wingdings" panose="05000000000000000000" pitchFamily="2" charset="2"/>
              </a:rPr>
              <a:t> Catastrophic flooding at snowmelt</a:t>
            </a:r>
            <a:endParaRPr lang="en-US" altLang="en-US" sz="2000">
              <a:latin typeface="Arial" panose="020B0604020202020204" pitchFamily="34" charset="0"/>
            </a:endParaRPr>
          </a:p>
        </p:txBody>
      </p:sp>
    </p:spTree>
    <p:extLst>
      <p:ext uri="{BB962C8B-B14F-4D97-AF65-F5344CB8AC3E}">
        <p14:creationId xmlns:p14="http://schemas.microsoft.com/office/powerpoint/2010/main" val="26679739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a:extLst>
              <a:ext uri="{FF2B5EF4-FFF2-40B4-BE49-F238E27FC236}">
                <a16:creationId xmlns:a16="http://schemas.microsoft.com/office/drawing/2014/main" id="{26A82572-2826-2BA4-F77A-85E43C533FE8}"/>
              </a:ext>
            </a:extLst>
          </p:cNvPr>
          <p:cNvSpPr txBox="1">
            <a:spLocks noChangeArrowheads="1"/>
          </p:cNvSpPr>
          <p:nvPr/>
        </p:nvSpPr>
        <p:spPr bwMode="auto">
          <a:xfrm>
            <a:off x="533400" y="2286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dirty="0">
                <a:latin typeface="+mj-lt"/>
              </a:rPr>
              <a:t>Farm Abandonment</a:t>
            </a:r>
          </a:p>
        </p:txBody>
      </p:sp>
      <p:pic>
        <p:nvPicPr>
          <p:cNvPr id="67587" name="Picture 1">
            <a:extLst>
              <a:ext uri="{FF2B5EF4-FFF2-40B4-BE49-F238E27FC236}">
                <a16:creationId xmlns:a16="http://schemas.microsoft.com/office/drawing/2014/main" id="{D3A18375-6F5F-FFF7-EBE0-DBF0BAA578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147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54C19C3-99D4-2C47-9729-D304F2FFDE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743200"/>
            <a:ext cx="49784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9945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a:extLst>
              <a:ext uri="{FF2B5EF4-FFF2-40B4-BE49-F238E27FC236}">
                <a16:creationId xmlns:a16="http://schemas.microsoft.com/office/drawing/2014/main" id="{EBF05884-AE74-4E67-856D-4B2A076BEAD8}"/>
              </a:ext>
            </a:extLst>
          </p:cNvPr>
          <p:cNvSpPr txBox="1">
            <a:spLocks noChangeArrowheads="1"/>
          </p:cNvSpPr>
          <p:nvPr/>
        </p:nvSpPr>
        <p:spPr bwMode="auto">
          <a:xfrm>
            <a:off x="452673" y="2306192"/>
            <a:ext cx="2710579" cy="112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sz="2400" dirty="0">
                <a:latin typeface="+mn-lt"/>
              </a:rPr>
              <a:t>Where are we in the successional process?</a:t>
            </a:r>
          </a:p>
        </p:txBody>
      </p:sp>
      <p:pic>
        <p:nvPicPr>
          <p:cNvPr id="3" name="Picture 2">
            <a:extLst>
              <a:ext uri="{FF2B5EF4-FFF2-40B4-BE49-F238E27FC236}">
                <a16:creationId xmlns:a16="http://schemas.microsoft.com/office/drawing/2014/main" id="{02E15328-8D77-4AE3-A6AB-AA07822D76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1" y="0"/>
            <a:ext cx="51435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296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FC4BB7-2970-4330-BAE8-325B9A92D849}"/>
              </a:ext>
            </a:extLst>
          </p:cNvPr>
          <p:cNvSpPr txBox="1">
            <a:spLocks noChangeArrowheads="1"/>
          </p:cNvSpPr>
          <p:nvPr/>
        </p:nvSpPr>
        <p:spPr>
          <a:xfrm>
            <a:off x="604924" y="483813"/>
            <a:ext cx="7021830" cy="857250"/>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dirty="0">
                <a:latin typeface="+mn-lt"/>
              </a:rPr>
              <a:t>Natural and Human </a:t>
            </a:r>
            <a:r>
              <a:rPr lang="en-US" altLang="en-US" sz="3300" i="1" dirty="0">
                <a:latin typeface="+mn-lt"/>
              </a:rPr>
              <a:t>Disturbances</a:t>
            </a:r>
          </a:p>
        </p:txBody>
      </p:sp>
      <p:sp>
        <p:nvSpPr>
          <p:cNvPr id="4" name="Text Box 11">
            <a:extLst>
              <a:ext uri="{FF2B5EF4-FFF2-40B4-BE49-F238E27FC236}">
                <a16:creationId xmlns:a16="http://schemas.microsoft.com/office/drawing/2014/main" id="{23F5C751-13DE-4682-83A4-97B4C97A6323}"/>
              </a:ext>
            </a:extLst>
          </p:cNvPr>
          <p:cNvSpPr txBox="1">
            <a:spLocks noChangeArrowheads="1"/>
          </p:cNvSpPr>
          <p:nvPr/>
        </p:nvSpPr>
        <p:spPr bwMode="auto">
          <a:xfrm>
            <a:off x="673765" y="1672628"/>
            <a:ext cx="6884147" cy="289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en-US" altLang="en-US" sz="2400" dirty="0">
                <a:latin typeface="+mn-lt"/>
              </a:rPr>
              <a:t>Kill individual trees, patches of trees or whole stands</a:t>
            </a:r>
          </a:p>
          <a:p>
            <a:pPr>
              <a:spcBef>
                <a:spcPct val="50000"/>
              </a:spcBef>
            </a:pPr>
            <a:endParaRPr lang="en-US" altLang="en-US" sz="2400" dirty="0">
              <a:latin typeface="+mn-lt"/>
            </a:endParaRPr>
          </a:p>
          <a:p>
            <a:pPr>
              <a:spcBef>
                <a:spcPct val="50000"/>
              </a:spcBef>
            </a:pPr>
            <a:r>
              <a:rPr lang="en-US" altLang="en-US" sz="2400" dirty="0">
                <a:latin typeface="+mn-lt"/>
              </a:rPr>
              <a:t>Greatly influence stand development</a:t>
            </a:r>
          </a:p>
          <a:p>
            <a:pPr>
              <a:spcBef>
                <a:spcPct val="50000"/>
              </a:spcBef>
            </a:pPr>
            <a:endParaRPr lang="en-US" altLang="en-US" sz="2400" dirty="0">
              <a:latin typeface="+mn-lt"/>
            </a:endParaRPr>
          </a:p>
          <a:p>
            <a:pPr>
              <a:spcBef>
                <a:spcPct val="50000"/>
              </a:spcBef>
            </a:pPr>
            <a:r>
              <a:rPr lang="en-US" altLang="en-US" sz="2400" dirty="0">
                <a:latin typeface="+mn-lt"/>
              </a:rPr>
              <a:t>Can restart succession completely</a:t>
            </a:r>
          </a:p>
        </p:txBody>
      </p:sp>
    </p:spTree>
    <p:extLst>
      <p:ext uri="{BB962C8B-B14F-4D97-AF65-F5344CB8AC3E}">
        <p14:creationId xmlns:p14="http://schemas.microsoft.com/office/powerpoint/2010/main" val="35746870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a:extLst>
              <a:ext uri="{FF2B5EF4-FFF2-40B4-BE49-F238E27FC236}">
                <a16:creationId xmlns:a16="http://schemas.microsoft.com/office/drawing/2014/main" id="{5363FE9E-4AB0-16DD-9229-3BE919925949}"/>
              </a:ext>
            </a:extLst>
          </p:cNvPr>
          <p:cNvSpPr txBox="1">
            <a:spLocks noChangeArrowheads="1"/>
          </p:cNvSpPr>
          <p:nvPr/>
        </p:nvSpPr>
        <p:spPr bwMode="auto">
          <a:xfrm>
            <a:off x="4114800" y="16002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30723" name="Rectangle 2">
            <a:extLst>
              <a:ext uri="{FF2B5EF4-FFF2-40B4-BE49-F238E27FC236}">
                <a16:creationId xmlns:a16="http://schemas.microsoft.com/office/drawing/2014/main" id="{1848B91D-721B-2C93-A7A4-B359B76438E1}"/>
              </a:ext>
            </a:extLst>
          </p:cNvPr>
          <p:cNvSpPr>
            <a:spLocks noGrp="1" noChangeArrowheads="1"/>
          </p:cNvSpPr>
          <p:nvPr>
            <p:ph type="title"/>
          </p:nvPr>
        </p:nvSpPr>
        <p:spPr>
          <a:xfrm>
            <a:off x="609600" y="20638"/>
            <a:ext cx="7772400" cy="1143000"/>
          </a:xfrm>
        </p:spPr>
        <p:txBody>
          <a:bodyPr/>
          <a:lstStyle/>
          <a:p>
            <a:r>
              <a:rPr lang="en-US" altLang="en-US" dirty="0">
                <a:latin typeface="+mn-lt"/>
              </a:rPr>
              <a:t>Hurricanes</a:t>
            </a:r>
          </a:p>
        </p:txBody>
      </p:sp>
      <p:pic>
        <p:nvPicPr>
          <p:cNvPr id="30724" name="Picture 3">
            <a:extLst>
              <a:ext uri="{FF2B5EF4-FFF2-40B4-BE49-F238E27FC236}">
                <a16:creationId xmlns:a16="http://schemas.microsoft.com/office/drawing/2014/main" id="{7ACDFDC2-9B48-C763-65AD-37B9F5BCD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938" y="990600"/>
            <a:ext cx="7467600" cy="578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1653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9F5C09B-0900-2112-5B84-37A1F4B12156}"/>
              </a:ext>
            </a:extLst>
          </p:cNvPr>
          <p:cNvSpPr>
            <a:spLocks noGrp="1" noChangeArrowheads="1"/>
          </p:cNvSpPr>
          <p:nvPr>
            <p:ph type="title"/>
          </p:nvPr>
        </p:nvSpPr>
        <p:spPr>
          <a:xfrm>
            <a:off x="685800" y="228600"/>
            <a:ext cx="7772400" cy="1143000"/>
          </a:xfrm>
        </p:spPr>
        <p:txBody>
          <a:bodyPr/>
          <a:lstStyle/>
          <a:p>
            <a:r>
              <a:rPr lang="en-US" altLang="en-US" dirty="0">
                <a:latin typeface="+mn-lt"/>
              </a:rPr>
              <a:t>Insects &amp; Diseases</a:t>
            </a:r>
          </a:p>
        </p:txBody>
      </p:sp>
      <p:pic>
        <p:nvPicPr>
          <p:cNvPr id="32771" name="Picture 2" descr="https://ask.extension.org/system/files/question/images/attachments/000/027/038/image_original.jpg?1395836609">
            <a:extLst>
              <a:ext uri="{FF2B5EF4-FFF2-40B4-BE49-F238E27FC236}">
                <a16:creationId xmlns:a16="http://schemas.microsoft.com/office/drawing/2014/main" id="{BC4D4EDC-7D14-900A-161F-3F5B6BCF5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143000"/>
            <a:ext cx="7239000" cy="5429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368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D5BBDE3-159B-ECAE-3136-4250F5174702}"/>
              </a:ext>
            </a:extLst>
          </p:cNvPr>
          <p:cNvSpPr>
            <a:spLocks noGrp="1" noChangeArrowheads="1"/>
          </p:cNvSpPr>
          <p:nvPr>
            <p:ph type="title"/>
          </p:nvPr>
        </p:nvSpPr>
        <p:spPr>
          <a:xfrm>
            <a:off x="685800" y="228600"/>
            <a:ext cx="7772400" cy="1143000"/>
          </a:xfrm>
        </p:spPr>
        <p:txBody>
          <a:bodyPr/>
          <a:lstStyle/>
          <a:p>
            <a:r>
              <a:rPr lang="en-US" altLang="en-US" dirty="0">
                <a:latin typeface="+mn-lt"/>
              </a:rPr>
              <a:t>Ice Storms</a:t>
            </a:r>
          </a:p>
        </p:txBody>
      </p:sp>
      <p:pic>
        <p:nvPicPr>
          <p:cNvPr id="34819" name="Picture 6" descr="http://www.nhtourguide.com/photogallery/images/2008_nh_ice_storm_4.jpg">
            <a:extLst>
              <a:ext uri="{FF2B5EF4-FFF2-40B4-BE49-F238E27FC236}">
                <a16:creationId xmlns:a16="http://schemas.microsoft.com/office/drawing/2014/main" id="{61469131-7051-8AF9-5A06-1CBE1076D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143000"/>
            <a:ext cx="7153275" cy="537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250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DB33C2E-CFEE-CCFF-C69D-6E6974AE0384}"/>
              </a:ext>
            </a:extLst>
          </p:cNvPr>
          <p:cNvSpPr>
            <a:spLocks noGrp="1" noChangeArrowheads="1"/>
          </p:cNvSpPr>
          <p:nvPr>
            <p:ph type="title"/>
          </p:nvPr>
        </p:nvSpPr>
        <p:spPr>
          <a:xfrm>
            <a:off x="414196" y="0"/>
            <a:ext cx="3288671" cy="1143000"/>
          </a:xfrm>
        </p:spPr>
        <p:txBody>
          <a:bodyPr/>
          <a:lstStyle/>
          <a:p>
            <a:r>
              <a:rPr lang="en-US" altLang="en-US" dirty="0">
                <a:latin typeface="+mn-lt"/>
              </a:rPr>
              <a:t>Timber Harvest</a:t>
            </a:r>
          </a:p>
        </p:txBody>
      </p:sp>
      <p:pic>
        <p:nvPicPr>
          <p:cNvPr id="38915" name="Picture 4">
            <a:extLst>
              <a:ext uri="{FF2B5EF4-FFF2-40B4-BE49-F238E27FC236}">
                <a16:creationId xmlns:a16="http://schemas.microsoft.com/office/drawing/2014/main" id="{893EA04E-366C-AE1D-1D0B-46A571F95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50" y="869132"/>
            <a:ext cx="7752099" cy="57900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451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757084" y="1466337"/>
            <a:ext cx="8007350" cy="671513"/>
          </a:xfrm>
        </p:spPr>
        <p:txBody>
          <a:bodyPr>
            <a:noAutofit/>
          </a:bodyPr>
          <a:lstStyle/>
          <a:p>
            <a:pPr marL="0" indent="0">
              <a:buNone/>
              <a:defRPr/>
            </a:pPr>
            <a:r>
              <a:rPr lang="en-US" sz="4000" dirty="0"/>
              <a:t>1.b.  Why Some Landowners Choose 		Active Management </a:t>
            </a:r>
            <a:endParaRPr lang="en-US" sz="4000" i="1" dirty="0"/>
          </a:p>
          <a:p>
            <a:pPr marL="0" indent="0">
              <a:buFontTx/>
              <a:buNone/>
              <a:defRPr/>
            </a:pPr>
            <a:endParaRPr lang="en-US" sz="4000" dirty="0"/>
          </a:p>
          <a:p>
            <a:pPr marL="514350" indent="-514350">
              <a:buFontTx/>
              <a:buAutoNum type="arabicPeriod"/>
              <a:defRPr/>
            </a:pPr>
            <a:endParaRPr lang="en-US" sz="4000" dirty="0"/>
          </a:p>
        </p:txBody>
      </p:sp>
    </p:spTree>
    <p:extLst>
      <p:ext uri="{BB962C8B-B14F-4D97-AF65-F5344CB8AC3E}">
        <p14:creationId xmlns:p14="http://schemas.microsoft.com/office/powerpoint/2010/main" val="172828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568325" y="655177"/>
            <a:ext cx="8007350" cy="671513"/>
          </a:xfrm>
        </p:spPr>
        <p:txBody>
          <a:bodyPr>
            <a:normAutofit/>
          </a:bodyPr>
          <a:lstStyle/>
          <a:p>
            <a:pPr marL="0" indent="0">
              <a:buNone/>
              <a:defRPr/>
            </a:pPr>
            <a:r>
              <a:rPr lang="en-US" sz="4000" dirty="0"/>
              <a:t>The Plan for the Evening</a:t>
            </a:r>
            <a:endParaRPr lang="en-US" sz="4000" i="1" dirty="0"/>
          </a:p>
          <a:p>
            <a:pPr marL="0" indent="0">
              <a:buFontTx/>
              <a:buNone/>
              <a:defRPr/>
            </a:pPr>
            <a:endParaRPr lang="en-US" sz="4000" dirty="0"/>
          </a:p>
          <a:p>
            <a:pPr marL="514350" indent="-514350">
              <a:buFontTx/>
              <a:buAutoNum type="arabicPeriod"/>
              <a:defRPr/>
            </a:pPr>
            <a:endParaRPr lang="en-US" sz="4000" dirty="0"/>
          </a:p>
        </p:txBody>
      </p:sp>
      <p:sp>
        <p:nvSpPr>
          <p:cNvPr id="3" name="Content Placeholder 1">
            <a:extLst>
              <a:ext uri="{FF2B5EF4-FFF2-40B4-BE49-F238E27FC236}">
                <a16:creationId xmlns:a16="http://schemas.microsoft.com/office/drawing/2014/main" id="{905AA5ED-DB08-4911-8536-A69EC18B1F5A}"/>
              </a:ext>
            </a:extLst>
          </p:cNvPr>
          <p:cNvSpPr txBox="1">
            <a:spLocks/>
          </p:cNvSpPr>
          <p:nvPr/>
        </p:nvSpPr>
        <p:spPr>
          <a:xfrm>
            <a:off x="176982" y="1607779"/>
            <a:ext cx="8967018" cy="383437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buFontTx/>
              <a:buAutoNum type="arabicPeriod"/>
              <a:defRPr/>
            </a:pPr>
            <a:r>
              <a:rPr lang="en-US" sz="2800" dirty="0"/>
              <a:t>Fundamentals of Forestry</a:t>
            </a:r>
          </a:p>
          <a:p>
            <a:pPr marL="1085850" lvl="1" indent="-742950">
              <a:buFont typeface="+mj-lt"/>
              <a:buAutoNum type="alphaLcPeriod"/>
              <a:defRPr/>
            </a:pPr>
            <a:r>
              <a:rPr lang="en-US" sz="2800" dirty="0"/>
              <a:t>Ecology &amp; Succession</a:t>
            </a:r>
          </a:p>
          <a:p>
            <a:pPr marL="1085850" lvl="1" indent="-742950">
              <a:buFontTx/>
              <a:buAutoNum type="alphaLcPeriod"/>
              <a:defRPr/>
            </a:pPr>
            <a:r>
              <a:rPr lang="en-US" sz="2800" dirty="0"/>
              <a:t>Why Some Landowners Choose Active Management</a:t>
            </a:r>
          </a:p>
          <a:p>
            <a:pPr marL="1085850" lvl="1" indent="-742950">
              <a:buFontTx/>
              <a:buAutoNum type="alphaLcPeriod"/>
              <a:defRPr/>
            </a:pPr>
            <a:r>
              <a:rPr lang="en-US" sz="2800" dirty="0"/>
              <a:t>Forest Management Strategies</a:t>
            </a:r>
          </a:p>
          <a:p>
            <a:pPr marL="1085850" lvl="1" indent="-742950">
              <a:buFontTx/>
              <a:buAutoNum type="alphaLcPeriod"/>
              <a:defRPr/>
            </a:pPr>
            <a:endParaRPr lang="en-US" sz="2800" dirty="0"/>
          </a:p>
          <a:p>
            <a:pPr marL="742950" indent="-742950">
              <a:buFontTx/>
              <a:buAutoNum type="arabicPeriod"/>
              <a:defRPr/>
            </a:pPr>
            <a:r>
              <a:rPr lang="en-US" sz="2800" dirty="0"/>
              <a:t>Why Trees Grow Where They Do</a:t>
            </a:r>
          </a:p>
          <a:p>
            <a:pPr marL="742950" indent="-742950">
              <a:buFontTx/>
              <a:buAutoNum type="arabicPeriod"/>
              <a:defRPr/>
            </a:pPr>
            <a:endParaRPr lang="en-US" sz="2800" dirty="0"/>
          </a:p>
          <a:p>
            <a:pPr marL="742950" indent="-742950">
              <a:buFontTx/>
              <a:buAutoNum type="arabicPeriod"/>
              <a:defRPr/>
            </a:pPr>
            <a:r>
              <a:rPr lang="en-US" sz="2800" dirty="0" err="1"/>
              <a:t>Oakledge</a:t>
            </a:r>
            <a:r>
              <a:rPr lang="en-US" sz="2800" dirty="0"/>
              <a:t> Forests: What Do We Have?</a:t>
            </a:r>
          </a:p>
          <a:p>
            <a:pPr marL="742950" indent="-742950">
              <a:buFontTx/>
              <a:buAutoNum type="arabicPeriod"/>
              <a:defRPr/>
            </a:pPr>
            <a:endParaRPr lang="en-US" sz="2800" dirty="0"/>
          </a:p>
          <a:p>
            <a:pPr marL="742950" indent="-742950">
              <a:buFontTx/>
              <a:buAutoNum type="arabicPeriod"/>
              <a:defRPr/>
            </a:pPr>
            <a:r>
              <a:rPr lang="en-US" sz="2800" dirty="0"/>
              <a:t>Threats to Forest Health at </a:t>
            </a:r>
            <a:r>
              <a:rPr lang="en-US" sz="2800" dirty="0" err="1"/>
              <a:t>Oakledge</a:t>
            </a:r>
            <a:endParaRPr lang="en-US" sz="2800" dirty="0"/>
          </a:p>
          <a:p>
            <a:pPr marL="514350" indent="-514350">
              <a:buFontTx/>
              <a:buAutoNum type="arabicPeriod"/>
              <a:defRPr/>
            </a:pPr>
            <a:endParaRPr lang="en-US" sz="2800" dirty="0"/>
          </a:p>
        </p:txBody>
      </p:sp>
    </p:spTree>
    <p:extLst>
      <p:ext uri="{BB962C8B-B14F-4D97-AF65-F5344CB8AC3E}">
        <p14:creationId xmlns:p14="http://schemas.microsoft.com/office/powerpoint/2010/main" val="144659928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073CC50-85EB-4133-A259-DDBDA26D3D8C}"/>
              </a:ext>
            </a:extLst>
          </p:cNvPr>
          <p:cNvSpPr>
            <a:spLocks noGrp="1" noChangeArrowheads="1"/>
          </p:cNvSpPr>
          <p:nvPr>
            <p:ph type="title"/>
          </p:nvPr>
        </p:nvSpPr>
        <p:spPr>
          <a:xfrm>
            <a:off x="243840" y="591288"/>
            <a:ext cx="4488180" cy="651272"/>
          </a:xfrm>
        </p:spPr>
        <p:txBody>
          <a:bodyPr>
            <a:normAutofit/>
          </a:bodyPr>
          <a:lstStyle/>
          <a:p>
            <a:r>
              <a:rPr lang="en-US" altLang="en-US" sz="3600" dirty="0">
                <a:latin typeface="+mn-lt"/>
              </a:rPr>
              <a:t>Goals &amp; Objectives</a:t>
            </a:r>
          </a:p>
        </p:txBody>
      </p:sp>
      <p:sp>
        <p:nvSpPr>
          <p:cNvPr id="88067" name="Rectangle 3">
            <a:extLst>
              <a:ext uri="{FF2B5EF4-FFF2-40B4-BE49-F238E27FC236}">
                <a16:creationId xmlns:a16="http://schemas.microsoft.com/office/drawing/2014/main" id="{CA22CFB0-A0E5-45ED-BDDC-9131F79B7934}"/>
              </a:ext>
            </a:extLst>
          </p:cNvPr>
          <p:cNvSpPr>
            <a:spLocks noGrp="1" noChangeArrowheads="1"/>
          </p:cNvSpPr>
          <p:nvPr>
            <p:ph type="body" idx="1"/>
          </p:nvPr>
        </p:nvSpPr>
        <p:spPr>
          <a:xfrm>
            <a:off x="243840" y="1472504"/>
            <a:ext cx="3472754" cy="3002279"/>
          </a:xfrm>
        </p:spPr>
        <p:txBody>
          <a:bodyPr>
            <a:noAutofit/>
          </a:bodyPr>
          <a:lstStyle/>
          <a:p>
            <a:r>
              <a:rPr lang="en-US" altLang="en-US" sz="2800" dirty="0"/>
              <a:t>Income</a:t>
            </a:r>
          </a:p>
          <a:p>
            <a:r>
              <a:rPr lang="en-US" altLang="en-US" sz="2800" dirty="0"/>
              <a:t>Wildlife Habitat</a:t>
            </a:r>
          </a:p>
          <a:p>
            <a:r>
              <a:rPr lang="en-US" altLang="en-US" sz="2800" dirty="0"/>
              <a:t>Carbon Sequestration &amp; Storage</a:t>
            </a:r>
          </a:p>
          <a:p>
            <a:r>
              <a:rPr lang="en-US" altLang="en-US" sz="2800" dirty="0"/>
              <a:t>Forest Health</a:t>
            </a:r>
          </a:p>
          <a:p>
            <a:r>
              <a:rPr lang="en-US" altLang="en-US" sz="2800" dirty="0"/>
              <a:t>Resilience to Pests &amp; Climate Change</a:t>
            </a:r>
          </a:p>
          <a:p>
            <a:r>
              <a:rPr lang="en-US" altLang="en-US" sz="2800" dirty="0"/>
              <a:t>Recreation</a:t>
            </a:r>
          </a:p>
          <a:p>
            <a:r>
              <a:rPr lang="en-US" altLang="en-US" sz="2800" dirty="0"/>
              <a:t>Aesthetics</a:t>
            </a:r>
          </a:p>
        </p:txBody>
      </p:sp>
      <p:pic>
        <p:nvPicPr>
          <p:cNvPr id="3" name="Picture 2" descr="A picture containing tree, outdoor, rock&#10;&#10;Description automatically generated">
            <a:extLst>
              <a:ext uri="{FF2B5EF4-FFF2-40B4-BE49-F238E27FC236}">
                <a16:creationId xmlns:a16="http://schemas.microsoft.com/office/drawing/2014/main" id="{8B30EE91-9A6E-465A-8F4A-DCBCA92E5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220" y="1592826"/>
            <a:ext cx="5466735" cy="4100051"/>
          </a:xfrm>
          <a:prstGeom prst="rect">
            <a:avLst/>
          </a:prstGeom>
          <a:ln>
            <a:solidFill>
              <a:srgbClr val="000000"/>
            </a:solidFill>
          </a:ln>
        </p:spPr>
      </p:pic>
    </p:spTree>
    <p:extLst>
      <p:ext uri="{BB962C8B-B14F-4D97-AF65-F5344CB8AC3E}">
        <p14:creationId xmlns:p14="http://schemas.microsoft.com/office/powerpoint/2010/main" val="16501885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6D7A267C-76ED-322B-5517-03CF8402022C}"/>
              </a:ext>
            </a:extLst>
          </p:cNvPr>
          <p:cNvSpPr>
            <a:spLocks noChangeArrowheads="1"/>
          </p:cNvSpPr>
          <p:nvPr/>
        </p:nvSpPr>
        <p:spPr bwMode="auto">
          <a:xfrm>
            <a:off x="381000" y="512763"/>
            <a:ext cx="8077200" cy="60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dirty="0">
                <a:latin typeface="+mn-lt"/>
              </a:rPr>
              <a:t>Benefits of a Diverse Forest</a:t>
            </a:r>
          </a:p>
        </p:txBody>
      </p:sp>
      <p:sp>
        <p:nvSpPr>
          <p:cNvPr id="73731" name="Rectangle 2">
            <a:extLst>
              <a:ext uri="{FF2B5EF4-FFF2-40B4-BE49-F238E27FC236}">
                <a16:creationId xmlns:a16="http://schemas.microsoft.com/office/drawing/2014/main" id="{8A797B99-F16D-97BC-3D2C-2A6EC95CC8E3}"/>
              </a:ext>
            </a:extLst>
          </p:cNvPr>
          <p:cNvSpPr>
            <a:spLocks noChangeArrowheads="1"/>
          </p:cNvSpPr>
          <p:nvPr/>
        </p:nvSpPr>
        <p:spPr bwMode="auto">
          <a:xfrm>
            <a:off x="609600" y="1828800"/>
            <a:ext cx="6324600"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mn-lt"/>
              </a:rPr>
              <a:t>1.  Resilience to insects and diseases</a:t>
            </a:r>
          </a:p>
        </p:txBody>
      </p:sp>
      <p:sp>
        <p:nvSpPr>
          <p:cNvPr id="73732" name="Rectangle 3">
            <a:extLst>
              <a:ext uri="{FF2B5EF4-FFF2-40B4-BE49-F238E27FC236}">
                <a16:creationId xmlns:a16="http://schemas.microsoft.com/office/drawing/2014/main" id="{B59E0060-AF1A-E754-3236-BBB92D594331}"/>
              </a:ext>
            </a:extLst>
          </p:cNvPr>
          <p:cNvSpPr>
            <a:spLocks noChangeArrowheads="1"/>
          </p:cNvSpPr>
          <p:nvPr/>
        </p:nvSpPr>
        <p:spPr bwMode="auto">
          <a:xfrm>
            <a:off x="609600" y="2819400"/>
            <a:ext cx="8077200"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latin typeface="+mn-lt"/>
              </a:rPr>
              <a:t>2.  Wildlife habitat</a:t>
            </a:r>
          </a:p>
        </p:txBody>
      </p:sp>
      <p:sp>
        <p:nvSpPr>
          <p:cNvPr id="73733" name="Rectangle 4">
            <a:extLst>
              <a:ext uri="{FF2B5EF4-FFF2-40B4-BE49-F238E27FC236}">
                <a16:creationId xmlns:a16="http://schemas.microsoft.com/office/drawing/2014/main" id="{65360D22-6F7D-C945-B7E1-094811FFC7E0}"/>
              </a:ext>
            </a:extLst>
          </p:cNvPr>
          <p:cNvSpPr>
            <a:spLocks noChangeArrowheads="1"/>
          </p:cNvSpPr>
          <p:nvPr/>
        </p:nvSpPr>
        <p:spPr bwMode="auto">
          <a:xfrm>
            <a:off x="609600" y="3810000"/>
            <a:ext cx="8077200"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latin typeface="+mn-lt"/>
              </a:rPr>
              <a:t>3.  Water quality</a:t>
            </a:r>
          </a:p>
        </p:txBody>
      </p:sp>
      <p:sp>
        <p:nvSpPr>
          <p:cNvPr id="73734" name="Rectangle 5">
            <a:extLst>
              <a:ext uri="{FF2B5EF4-FFF2-40B4-BE49-F238E27FC236}">
                <a16:creationId xmlns:a16="http://schemas.microsoft.com/office/drawing/2014/main" id="{4AF6781D-D018-BBAA-D8C2-B9AEAEDD7622}"/>
              </a:ext>
            </a:extLst>
          </p:cNvPr>
          <p:cNvSpPr>
            <a:spLocks noChangeArrowheads="1"/>
          </p:cNvSpPr>
          <p:nvPr/>
        </p:nvSpPr>
        <p:spPr bwMode="auto">
          <a:xfrm>
            <a:off x="609600" y="4800600"/>
            <a:ext cx="8077200"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latin typeface="+mn-lt"/>
              </a:rPr>
              <a:t>4.  Resilience to climate change</a:t>
            </a:r>
          </a:p>
        </p:txBody>
      </p:sp>
    </p:spTree>
    <p:extLst>
      <p:ext uri="{BB962C8B-B14F-4D97-AF65-F5344CB8AC3E}">
        <p14:creationId xmlns:p14="http://schemas.microsoft.com/office/powerpoint/2010/main" val="39311851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5DCCFA1-C25B-B9EA-F4BC-2335FA5D2B38}"/>
              </a:ext>
            </a:extLst>
          </p:cNvPr>
          <p:cNvSpPr>
            <a:spLocks noChangeArrowheads="1"/>
          </p:cNvSpPr>
          <p:nvPr/>
        </p:nvSpPr>
        <p:spPr bwMode="auto">
          <a:xfrm>
            <a:off x="609600" y="609600"/>
            <a:ext cx="777240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1.  Resilience to insects and diseases</a:t>
            </a:r>
          </a:p>
        </p:txBody>
      </p:sp>
      <p:pic>
        <p:nvPicPr>
          <p:cNvPr id="75779" name="Content Placeholder 9">
            <a:extLst>
              <a:ext uri="{FF2B5EF4-FFF2-40B4-BE49-F238E27FC236}">
                <a16:creationId xmlns:a16="http://schemas.microsoft.com/office/drawing/2014/main" id="{4F5B087D-ED3C-8D40-F4DC-E25D2BB3B7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209800"/>
            <a:ext cx="4645025"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780" name="Content Placeholder 10">
            <a:extLst>
              <a:ext uri="{FF2B5EF4-FFF2-40B4-BE49-F238E27FC236}">
                <a16:creationId xmlns:a16="http://schemas.microsoft.com/office/drawing/2014/main" id="{A31D5B13-E9FD-3A52-BED5-062025AB41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1988" y="2209800"/>
            <a:ext cx="4672012"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1" name="TextBox 2">
            <a:extLst>
              <a:ext uri="{FF2B5EF4-FFF2-40B4-BE49-F238E27FC236}">
                <a16:creationId xmlns:a16="http://schemas.microsoft.com/office/drawing/2014/main" id="{E950E782-C0EA-E107-C50C-B753FAEF3CC2}"/>
              </a:ext>
            </a:extLst>
          </p:cNvPr>
          <p:cNvSpPr txBox="1">
            <a:spLocks noChangeArrowheads="1"/>
          </p:cNvSpPr>
          <p:nvPr/>
        </p:nvSpPr>
        <p:spPr bwMode="auto">
          <a:xfrm>
            <a:off x="304800" y="5943600"/>
            <a:ext cx="3657600"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mn-lt"/>
                <a:ea typeface="ＭＳ Ｐゴシック" panose="020B0600070205080204" pitchFamily="34" charset="-128"/>
              </a:rPr>
              <a:t>Toledo, Ohio (2006)</a:t>
            </a:r>
          </a:p>
        </p:txBody>
      </p:sp>
      <p:sp>
        <p:nvSpPr>
          <p:cNvPr id="75782" name="TextBox 5">
            <a:extLst>
              <a:ext uri="{FF2B5EF4-FFF2-40B4-BE49-F238E27FC236}">
                <a16:creationId xmlns:a16="http://schemas.microsoft.com/office/drawing/2014/main" id="{B215056B-DFF7-A651-E632-3F63314FC974}"/>
              </a:ext>
            </a:extLst>
          </p:cNvPr>
          <p:cNvSpPr txBox="1">
            <a:spLocks noChangeArrowheads="1"/>
          </p:cNvSpPr>
          <p:nvPr/>
        </p:nvSpPr>
        <p:spPr bwMode="auto">
          <a:xfrm>
            <a:off x="4953000" y="5943600"/>
            <a:ext cx="3657600"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mn-lt"/>
                <a:ea typeface="ＭＳ Ｐゴシック" panose="020B0600070205080204" pitchFamily="34" charset="-128"/>
              </a:rPr>
              <a:t>Toledo, Ohio (2009)</a:t>
            </a:r>
          </a:p>
        </p:txBody>
      </p:sp>
      <p:sp>
        <p:nvSpPr>
          <p:cNvPr id="75783" name="Rectangle 10">
            <a:extLst>
              <a:ext uri="{FF2B5EF4-FFF2-40B4-BE49-F238E27FC236}">
                <a16:creationId xmlns:a16="http://schemas.microsoft.com/office/drawing/2014/main" id="{9B2F3D26-8557-81A6-836D-2877645FCEFE}"/>
              </a:ext>
            </a:extLst>
          </p:cNvPr>
          <p:cNvSpPr>
            <a:spLocks noChangeArrowheads="1"/>
          </p:cNvSpPr>
          <p:nvPr/>
        </p:nvSpPr>
        <p:spPr bwMode="auto">
          <a:xfrm>
            <a:off x="762000" y="1484313"/>
            <a:ext cx="8153400"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latin typeface="+mn-lt"/>
              </a:rPr>
              <a:t>Most insects and diseases are very host-specific</a:t>
            </a:r>
          </a:p>
        </p:txBody>
      </p:sp>
    </p:spTree>
    <p:extLst>
      <p:ext uri="{BB962C8B-B14F-4D97-AF65-F5344CB8AC3E}">
        <p14:creationId xmlns:p14="http://schemas.microsoft.com/office/powerpoint/2010/main" val="22634609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42E9135-0950-4D04-BD93-EE1A7A297FCB}"/>
              </a:ext>
            </a:extLst>
          </p:cNvPr>
          <p:cNvSpPr>
            <a:spLocks noChangeArrowheads="1"/>
          </p:cNvSpPr>
          <p:nvPr/>
        </p:nvSpPr>
        <p:spPr bwMode="auto">
          <a:xfrm>
            <a:off x="609600" y="609600"/>
            <a:ext cx="777240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2.  Variety of Wildlife Habitats</a:t>
            </a:r>
          </a:p>
        </p:txBody>
      </p:sp>
      <p:sp>
        <p:nvSpPr>
          <p:cNvPr id="77827" name="Rectangle 10">
            <a:extLst>
              <a:ext uri="{FF2B5EF4-FFF2-40B4-BE49-F238E27FC236}">
                <a16:creationId xmlns:a16="http://schemas.microsoft.com/office/drawing/2014/main" id="{ADEEDFBE-63C5-4649-0C1A-23899986A6F3}"/>
              </a:ext>
            </a:extLst>
          </p:cNvPr>
          <p:cNvSpPr>
            <a:spLocks noChangeArrowheads="1"/>
          </p:cNvSpPr>
          <p:nvPr/>
        </p:nvSpPr>
        <p:spPr bwMode="auto">
          <a:xfrm>
            <a:off x="762000" y="1484313"/>
            <a:ext cx="8153400"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mn-lt"/>
              </a:rPr>
              <a:t>Large ownerships can keep a percentage of the acreage in different age classes, species mixes, and structures to provide a variety of habitats.</a:t>
            </a:r>
          </a:p>
        </p:txBody>
      </p:sp>
      <p:pic>
        <p:nvPicPr>
          <p:cNvPr id="2" name="Picture 7">
            <a:extLst>
              <a:ext uri="{FF2B5EF4-FFF2-40B4-BE49-F238E27FC236}">
                <a16:creationId xmlns:a16="http://schemas.microsoft.com/office/drawing/2014/main" id="{26FE1F9C-CBA5-0BD6-0317-D0874E6D3C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3719" y="2684463"/>
            <a:ext cx="5916561" cy="40145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098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 Box 18">
            <a:extLst>
              <a:ext uri="{FF2B5EF4-FFF2-40B4-BE49-F238E27FC236}">
                <a16:creationId xmlns:a16="http://schemas.microsoft.com/office/drawing/2014/main" id="{0F58F552-6D31-10D5-96C6-65A37AD668B8}"/>
              </a:ext>
            </a:extLst>
          </p:cNvPr>
          <p:cNvSpPr txBox="1">
            <a:spLocks noChangeArrowheads="1"/>
          </p:cNvSpPr>
          <p:nvPr/>
        </p:nvSpPr>
        <p:spPr bwMode="auto">
          <a:xfrm>
            <a:off x="725488" y="304800"/>
            <a:ext cx="7673975" cy="461963"/>
          </a:xfrm>
          <a:prstGeom prst="rect">
            <a:avLst/>
          </a:prstGeom>
          <a:noFill/>
          <a:ln>
            <a:noFill/>
          </a:ln>
          <a:effectLst/>
        </p:spPr>
        <p:txBody>
          <a:bodyPr>
            <a:spAutoFit/>
          </a:bodyPr>
          <a:lstStyle/>
          <a:p>
            <a:pPr algn="ctr">
              <a:defRPr/>
            </a:pPr>
            <a:r>
              <a:rPr lang="en-US" dirty="0">
                <a:solidFill>
                  <a:schemeClr val="bg1"/>
                </a:solidFill>
                <a:effectLst>
                  <a:outerShdw blurRad="38100" dist="38100" dir="2700000" algn="tl">
                    <a:srgbClr val="000000"/>
                  </a:outerShdw>
                </a:effectLst>
              </a:rPr>
              <a:t>38 Species of “Shrubland Birds” in New Hampshire</a:t>
            </a:r>
          </a:p>
        </p:txBody>
      </p:sp>
      <p:sp>
        <p:nvSpPr>
          <p:cNvPr id="21507" name="TextBox 4">
            <a:extLst>
              <a:ext uri="{FF2B5EF4-FFF2-40B4-BE49-F238E27FC236}">
                <a16:creationId xmlns:a16="http://schemas.microsoft.com/office/drawing/2014/main" id="{8C18B2A9-2D53-7D19-AE1A-88C38BA32AB1}"/>
              </a:ext>
            </a:extLst>
          </p:cNvPr>
          <p:cNvSpPr txBox="1">
            <a:spLocks noChangeArrowheads="1"/>
          </p:cNvSpPr>
          <p:nvPr/>
        </p:nvSpPr>
        <p:spPr bwMode="auto">
          <a:xfrm>
            <a:off x="304800" y="804863"/>
            <a:ext cx="2703513" cy="5632450"/>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rgbClr val="DAE3A1"/>
                </a:solidFill>
                <a:latin typeface="Arial" panose="020B0604020202020204" pitchFamily="34" charset="0"/>
              </a:rPr>
              <a:t>northern bobwhite</a:t>
            </a:r>
          </a:p>
          <a:p>
            <a:pPr>
              <a:spcBef>
                <a:spcPct val="0"/>
              </a:spcBef>
              <a:buFontTx/>
              <a:buNone/>
            </a:pPr>
            <a:r>
              <a:rPr lang="en-US" altLang="en-US" sz="1800" dirty="0">
                <a:solidFill>
                  <a:srgbClr val="002060"/>
                </a:solidFill>
                <a:latin typeface="Arial" panose="020B0604020202020204" pitchFamily="34" charset="0"/>
              </a:rPr>
              <a:t>American woodcock</a:t>
            </a:r>
          </a:p>
          <a:p>
            <a:pPr>
              <a:spcBef>
                <a:spcPct val="0"/>
              </a:spcBef>
              <a:buFontTx/>
              <a:buNone/>
            </a:pPr>
            <a:r>
              <a:rPr lang="en-US" altLang="en-US" sz="1800" dirty="0">
                <a:solidFill>
                  <a:srgbClr val="DAE3A1"/>
                </a:solidFill>
                <a:latin typeface="Arial" panose="020B0604020202020204" pitchFamily="34" charset="0"/>
              </a:rPr>
              <a:t>alder flycatcher</a:t>
            </a:r>
          </a:p>
          <a:p>
            <a:pPr>
              <a:spcBef>
                <a:spcPct val="0"/>
              </a:spcBef>
              <a:buFontTx/>
              <a:buNone/>
            </a:pPr>
            <a:r>
              <a:rPr lang="en-US" altLang="en-US" sz="1800" dirty="0">
                <a:solidFill>
                  <a:srgbClr val="002060"/>
                </a:solidFill>
                <a:latin typeface="Arial" panose="020B0604020202020204" pitchFamily="34" charset="0"/>
              </a:rPr>
              <a:t>willow flycatcher</a:t>
            </a:r>
          </a:p>
          <a:p>
            <a:pPr>
              <a:spcBef>
                <a:spcPct val="0"/>
              </a:spcBef>
              <a:buFontTx/>
              <a:buNone/>
            </a:pPr>
            <a:r>
              <a:rPr lang="en-US" altLang="en-US" sz="1800" dirty="0">
                <a:solidFill>
                  <a:srgbClr val="DAE3A1"/>
                </a:solidFill>
                <a:latin typeface="Arial" panose="020B0604020202020204" pitchFamily="34" charset="0"/>
              </a:rPr>
              <a:t>house wren</a:t>
            </a:r>
          </a:p>
          <a:p>
            <a:pPr>
              <a:spcBef>
                <a:spcPct val="0"/>
              </a:spcBef>
              <a:buFontTx/>
              <a:buNone/>
            </a:pPr>
            <a:r>
              <a:rPr lang="en-US" altLang="en-US" sz="1800" dirty="0">
                <a:solidFill>
                  <a:srgbClr val="002060"/>
                </a:solidFill>
                <a:latin typeface="Arial" panose="020B0604020202020204" pitchFamily="34" charset="0"/>
              </a:rPr>
              <a:t>gray catbird</a:t>
            </a:r>
          </a:p>
          <a:p>
            <a:pPr>
              <a:spcBef>
                <a:spcPct val="0"/>
              </a:spcBef>
              <a:buFontTx/>
              <a:buNone/>
            </a:pPr>
            <a:r>
              <a:rPr lang="en-US" altLang="en-US" sz="1800" dirty="0">
                <a:solidFill>
                  <a:srgbClr val="DAE3A1"/>
                </a:solidFill>
                <a:latin typeface="Arial" panose="020B0604020202020204" pitchFamily="34" charset="0"/>
              </a:rPr>
              <a:t>brown thrasher</a:t>
            </a:r>
          </a:p>
          <a:p>
            <a:pPr>
              <a:spcBef>
                <a:spcPct val="0"/>
              </a:spcBef>
              <a:buFontTx/>
              <a:buNone/>
            </a:pPr>
            <a:r>
              <a:rPr lang="en-US" altLang="en-US" sz="1800" dirty="0">
                <a:solidFill>
                  <a:srgbClr val="002060"/>
                </a:solidFill>
                <a:latin typeface="Arial" panose="020B0604020202020204" pitchFamily="34" charset="0"/>
              </a:rPr>
              <a:t>blue-winged warbler</a:t>
            </a:r>
          </a:p>
          <a:p>
            <a:pPr>
              <a:spcBef>
                <a:spcPct val="0"/>
              </a:spcBef>
              <a:buFontTx/>
              <a:buNone/>
            </a:pPr>
            <a:r>
              <a:rPr lang="en-US" altLang="en-US" sz="1800" dirty="0">
                <a:solidFill>
                  <a:srgbClr val="DAE3A1"/>
                </a:solidFill>
                <a:latin typeface="Arial" panose="020B0604020202020204" pitchFamily="34" charset="0"/>
              </a:rPr>
              <a:t>Tennessee warbler</a:t>
            </a:r>
          </a:p>
          <a:p>
            <a:pPr>
              <a:spcBef>
                <a:spcPct val="0"/>
              </a:spcBef>
              <a:buFontTx/>
              <a:buNone/>
            </a:pPr>
            <a:r>
              <a:rPr lang="en-US" altLang="en-US" sz="1800" dirty="0">
                <a:solidFill>
                  <a:srgbClr val="002060"/>
                </a:solidFill>
                <a:latin typeface="Arial" panose="020B0604020202020204" pitchFamily="34" charset="0"/>
              </a:rPr>
              <a:t>Nashville warbler</a:t>
            </a:r>
          </a:p>
          <a:p>
            <a:pPr>
              <a:spcBef>
                <a:spcPct val="0"/>
              </a:spcBef>
              <a:buFontTx/>
              <a:buNone/>
            </a:pPr>
            <a:r>
              <a:rPr lang="en-US" altLang="en-US" sz="1800" dirty="0">
                <a:solidFill>
                  <a:srgbClr val="DAE3A1"/>
                </a:solidFill>
                <a:latin typeface="Arial" panose="020B0604020202020204" pitchFamily="34" charset="0"/>
              </a:rPr>
              <a:t>yellow warbler</a:t>
            </a:r>
          </a:p>
          <a:p>
            <a:pPr>
              <a:spcBef>
                <a:spcPct val="0"/>
              </a:spcBef>
              <a:buFontTx/>
              <a:buNone/>
            </a:pPr>
            <a:r>
              <a:rPr lang="en-US" altLang="en-US" sz="1800" dirty="0">
                <a:solidFill>
                  <a:srgbClr val="002060"/>
                </a:solidFill>
                <a:latin typeface="Arial" panose="020B0604020202020204" pitchFamily="34" charset="0"/>
              </a:rPr>
              <a:t>chestnut-sided warbler</a:t>
            </a:r>
          </a:p>
          <a:p>
            <a:pPr>
              <a:spcBef>
                <a:spcPct val="0"/>
              </a:spcBef>
              <a:buFontTx/>
              <a:buNone/>
            </a:pPr>
            <a:r>
              <a:rPr lang="en-US" altLang="en-US" sz="1800" dirty="0">
                <a:solidFill>
                  <a:srgbClr val="DAE3A1"/>
                </a:solidFill>
                <a:latin typeface="Arial" panose="020B0604020202020204" pitchFamily="34" charset="0"/>
              </a:rPr>
              <a:t>prairie warbler</a:t>
            </a:r>
          </a:p>
          <a:p>
            <a:pPr>
              <a:spcBef>
                <a:spcPct val="0"/>
              </a:spcBef>
              <a:buFontTx/>
              <a:buNone/>
            </a:pPr>
            <a:r>
              <a:rPr lang="en-US" altLang="en-US" sz="1800" dirty="0">
                <a:solidFill>
                  <a:srgbClr val="002060"/>
                </a:solidFill>
                <a:latin typeface="Arial" panose="020B0604020202020204" pitchFamily="34" charset="0"/>
              </a:rPr>
              <a:t>palm warbler</a:t>
            </a:r>
          </a:p>
          <a:p>
            <a:pPr>
              <a:spcBef>
                <a:spcPct val="0"/>
              </a:spcBef>
              <a:buFontTx/>
              <a:buNone/>
            </a:pPr>
            <a:r>
              <a:rPr lang="en-US" altLang="en-US" sz="1800" dirty="0">
                <a:solidFill>
                  <a:srgbClr val="DAE3A1"/>
                </a:solidFill>
                <a:latin typeface="Arial" panose="020B0604020202020204" pitchFamily="34" charset="0"/>
              </a:rPr>
              <a:t>mourning warbler</a:t>
            </a:r>
          </a:p>
          <a:p>
            <a:pPr>
              <a:spcBef>
                <a:spcPct val="0"/>
              </a:spcBef>
              <a:buFontTx/>
              <a:buNone/>
            </a:pPr>
            <a:r>
              <a:rPr lang="en-US" altLang="en-US" sz="1800" dirty="0">
                <a:solidFill>
                  <a:srgbClr val="002060"/>
                </a:solidFill>
                <a:latin typeface="Arial" panose="020B0604020202020204" pitchFamily="34" charset="0"/>
              </a:rPr>
              <a:t>common yellowthroat</a:t>
            </a:r>
          </a:p>
          <a:p>
            <a:pPr>
              <a:spcBef>
                <a:spcPct val="0"/>
              </a:spcBef>
              <a:buFontTx/>
              <a:buNone/>
            </a:pPr>
            <a:r>
              <a:rPr lang="en-US" altLang="en-US" sz="1800" dirty="0">
                <a:solidFill>
                  <a:srgbClr val="DAE3A1"/>
                </a:solidFill>
                <a:latin typeface="Arial" panose="020B0604020202020204" pitchFamily="34" charset="0"/>
              </a:rPr>
              <a:t>Wilson’s warbler</a:t>
            </a:r>
          </a:p>
          <a:p>
            <a:pPr>
              <a:spcBef>
                <a:spcPct val="0"/>
              </a:spcBef>
              <a:buFontTx/>
              <a:buNone/>
            </a:pPr>
            <a:r>
              <a:rPr lang="en-US" altLang="en-US" sz="1800" dirty="0">
                <a:solidFill>
                  <a:srgbClr val="002060"/>
                </a:solidFill>
                <a:latin typeface="Arial" panose="020B0604020202020204" pitchFamily="34" charset="0"/>
              </a:rPr>
              <a:t>eastern towhee</a:t>
            </a:r>
          </a:p>
          <a:p>
            <a:pPr>
              <a:spcBef>
                <a:spcPct val="0"/>
              </a:spcBef>
              <a:buFontTx/>
              <a:buNone/>
            </a:pPr>
            <a:r>
              <a:rPr lang="en-US" altLang="en-US" sz="1800" dirty="0">
                <a:solidFill>
                  <a:srgbClr val="DAE3A1"/>
                </a:solidFill>
                <a:latin typeface="Arial" panose="020B0604020202020204" pitchFamily="34" charset="0"/>
              </a:rPr>
              <a:t>field sparrow</a:t>
            </a:r>
          </a:p>
          <a:p>
            <a:pPr>
              <a:spcBef>
                <a:spcPct val="0"/>
              </a:spcBef>
              <a:buFontTx/>
              <a:buNone/>
            </a:pPr>
            <a:endParaRPr lang="en-US" altLang="en-US" sz="1800" dirty="0">
              <a:solidFill>
                <a:srgbClr val="DAE3A1"/>
              </a:solidFill>
              <a:latin typeface="Arial" panose="020B0604020202020204" pitchFamily="34" charset="0"/>
            </a:endParaRPr>
          </a:p>
        </p:txBody>
      </p:sp>
      <p:sp>
        <p:nvSpPr>
          <p:cNvPr id="21508" name="TextBox 5">
            <a:extLst>
              <a:ext uri="{FF2B5EF4-FFF2-40B4-BE49-F238E27FC236}">
                <a16:creationId xmlns:a16="http://schemas.microsoft.com/office/drawing/2014/main" id="{1E3C19E1-CB96-BBD5-FBD4-8C3DA6B98460}"/>
              </a:ext>
            </a:extLst>
          </p:cNvPr>
          <p:cNvSpPr txBox="1">
            <a:spLocks noChangeArrowheads="1"/>
          </p:cNvSpPr>
          <p:nvPr/>
        </p:nvSpPr>
        <p:spPr bwMode="auto">
          <a:xfrm>
            <a:off x="6096000" y="766763"/>
            <a:ext cx="3124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2060"/>
                </a:solidFill>
                <a:latin typeface="Arial" panose="020B0604020202020204" pitchFamily="34" charset="0"/>
              </a:rPr>
              <a:t>song sparrow</a:t>
            </a:r>
          </a:p>
          <a:p>
            <a:pPr>
              <a:spcBef>
                <a:spcPct val="0"/>
              </a:spcBef>
              <a:buFontTx/>
              <a:buNone/>
            </a:pPr>
            <a:r>
              <a:rPr lang="en-US" altLang="en-US" sz="1800">
                <a:solidFill>
                  <a:srgbClr val="DAE3A1"/>
                </a:solidFill>
                <a:latin typeface="Arial" panose="020B0604020202020204" pitchFamily="34" charset="0"/>
              </a:rPr>
              <a:t>Lincoln’s sparrow</a:t>
            </a:r>
          </a:p>
          <a:p>
            <a:pPr>
              <a:spcBef>
                <a:spcPct val="0"/>
              </a:spcBef>
              <a:buFontTx/>
              <a:buNone/>
            </a:pPr>
            <a:r>
              <a:rPr lang="en-US" altLang="en-US" sz="1800">
                <a:solidFill>
                  <a:srgbClr val="002060"/>
                </a:solidFill>
                <a:latin typeface="Arial" panose="020B0604020202020204" pitchFamily="34" charset="0"/>
              </a:rPr>
              <a:t>white-throated sparrow</a:t>
            </a:r>
          </a:p>
          <a:p>
            <a:pPr>
              <a:spcBef>
                <a:spcPct val="0"/>
              </a:spcBef>
              <a:buFontTx/>
              <a:buNone/>
            </a:pPr>
            <a:r>
              <a:rPr lang="en-US" altLang="en-US" sz="1800">
                <a:solidFill>
                  <a:srgbClr val="DAE3A1"/>
                </a:solidFill>
                <a:latin typeface="Arial" panose="020B0604020202020204" pitchFamily="34" charset="0"/>
              </a:rPr>
              <a:t>northern cardinal</a:t>
            </a:r>
          </a:p>
          <a:p>
            <a:pPr>
              <a:spcBef>
                <a:spcPct val="0"/>
              </a:spcBef>
              <a:buFontTx/>
              <a:buNone/>
            </a:pPr>
            <a:r>
              <a:rPr lang="en-US" altLang="en-US" sz="1800">
                <a:solidFill>
                  <a:srgbClr val="002060"/>
                </a:solidFill>
                <a:latin typeface="Arial" panose="020B0604020202020204" pitchFamily="34" charset="0"/>
              </a:rPr>
              <a:t>indigo bunting</a:t>
            </a:r>
          </a:p>
          <a:p>
            <a:pPr>
              <a:spcBef>
                <a:spcPct val="0"/>
              </a:spcBef>
              <a:buFontTx/>
              <a:buNone/>
            </a:pPr>
            <a:r>
              <a:rPr lang="en-US" altLang="en-US" sz="1800">
                <a:solidFill>
                  <a:srgbClr val="DAE3A1"/>
                </a:solidFill>
                <a:latin typeface="Arial" panose="020B0604020202020204" pitchFamily="34" charset="0"/>
              </a:rPr>
              <a:t>American goldfinch</a:t>
            </a:r>
          </a:p>
          <a:p>
            <a:pPr>
              <a:spcBef>
                <a:spcPct val="0"/>
              </a:spcBef>
              <a:buFontTx/>
              <a:buNone/>
            </a:pPr>
            <a:r>
              <a:rPr lang="en-US" altLang="en-US" sz="1800">
                <a:solidFill>
                  <a:srgbClr val="002060"/>
                </a:solidFill>
                <a:latin typeface="Arial" panose="020B0604020202020204" pitchFamily="34" charset="0"/>
              </a:rPr>
              <a:t>Wilson’s snipe</a:t>
            </a:r>
          </a:p>
          <a:p>
            <a:pPr>
              <a:spcBef>
                <a:spcPct val="0"/>
              </a:spcBef>
              <a:buFontTx/>
              <a:buNone/>
            </a:pPr>
            <a:r>
              <a:rPr lang="en-US" altLang="en-US" sz="1800">
                <a:solidFill>
                  <a:srgbClr val="DAE3A1"/>
                </a:solidFill>
                <a:latin typeface="Arial" panose="020B0604020202020204" pitchFamily="34" charset="0"/>
              </a:rPr>
              <a:t>yellow-billed cuckoo</a:t>
            </a:r>
          </a:p>
          <a:p>
            <a:pPr>
              <a:spcBef>
                <a:spcPct val="0"/>
              </a:spcBef>
              <a:buFontTx/>
              <a:buNone/>
            </a:pPr>
            <a:r>
              <a:rPr lang="en-US" altLang="en-US" sz="1800">
                <a:solidFill>
                  <a:srgbClr val="002060"/>
                </a:solidFill>
                <a:latin typeface="Arial" panose="020B0604020202020204" pitchFamily="34" charset="0"/>
              </a:rPr>
              <a:t>whip-poor-will</a:t>
            </a:r>
          </a:p>
          <a:p>
            <a:pPr>
              <a:spcBef>
                <a:spcPct val="0"/>
              </a:spcBef>
              <a:buFontTx/>
              <a:buNone/>
            </a:pPr>
            <a:r>
              <a:rPr lang="en-US" altLang="en-US" sz="1800">
                <a:solidFill>
                  <a:srgbClr val="DAE3A1"/>
                </a:solidFill>
                <a:latin typeface="Arial" panose="020B0604020202020204" pitchFamily="34" charset="0"/>
              </a:rPr>
              <a:t>ruby-throated hummingbird</a:t>
            </a:r>
          </a:p>
          <a:p>
            <a:pPr>
              <a:spcBef>
                <a:spcPct val="0"/>
              </a:spcBef>
              <a:buFontTx/>
              <a:buNone/>
            </a:pPr>
            <a:r>
              <a:rPr lang="en-US" altLang="en-US" sz="1800">
                <a:solidFill>
                  <a:srgbClr val="002060"/>
                </a:solidFill>
                <a:latin typeface="Arial" panose="020B0604020202020204" pitchFamily="34" charset="0"/>
              </a:rPr>
              <a:t>cedar waxwing</a:t>
            </a:r>
          </a:p>
          <a:p>
            <a:pPr>
              <a:spcBef>
                <a:spcPct val="0"/>
              </a:spcBef>
              <a:buFontTx/>
              <a:buNone/>
            </a:pPr>
            <a:r>
              <a:rPr lang="en-US" altLang="en-US" sz="1800">
                <a:solidFill>
                  <a:srgbClr val="DAE3A1"/>
                </a:solidFill>
                <a:latin typeface="Arial" panose="020B0604020202020204" pitchFamily="34" charset="0"/>
              </a:rPr>
              <a:t>magnolia warbler</a:t>
            </a:r>
          </a:p>
          <a:p>
            <a:pPr>
              <a:spcBef>
                <a:spcPct val="0"/>
              </a:spcBef>
              <a:buFontTx/>
              <a:buNone/>
            </a:pPr>
            <a:r>
              <a:rPr lang="en-US" altLang="en-US" sz="1800">
                <a:solidFill>
                  <a:srgbClr val="002060"/>
                </a:solidFill>
                <a:latin typeface="Arial" panose="020B0604020202020204" pitchFamily="34" charset="0"/>
              </a:rPr>
              <a:t>black-and-white warbler</a:t>
            </a:r>
          </a:p>
          <a:p>
            <a:pPr>
              <a:spcBef>
                <a:spcPct val="0"/>
              </a:spcBef>
              <a:buFontTx/>
              <a:buNone/>
            </a:pPr>
            <a:r>
              <a:rPr lang="en-US" altLang="en-US" sz="1800">
                <a:solidFill>
                  <a:srgbClr val="DAE3A1"/>
                </a:solidFill>
                <a:latin typeface="Arial" panose="020B0604020202020204" pitchFamily="34" charset="0"/>
              </a:rPr>
              <a:t>Canada warbler</a:t>
            </a:r>
          </a:p>
          <a:p>
            <a:pPr>
              <a:spcBef>
                <a:spcPct val="0"/>
              </a:spcBef>
              <a:buFontTx/>
              <a:buNone/>
            </a:pPr>
            <a:r>
              <a:rPr lang="en-US" altLang="en-US" sz="1800">
                <a:solidFill>
                  <a:srgbClr val="002060"/>
                </a:solidFill>
                <a:latin typeface="Arial" panose="020B0604020202020204" pitchFamily="34" charset="0"/>
              </a:rPr>
              <a:t>dark-eyed junco</a:t>
            </a:r>
          </a:p>
          <a:p>
            <a:pPr>
              <a:spcBef>
                <a:spcPct val="0"/>
              </a:spcBef>
              <a:buFontTx/>
              <a:buNone/>
            </a:pPr>
            <a:r>
              <a:rPr lang="en-US" altLang="en-US" sz="1800">
                <a:solidFill>
                  <a:srgbClr val="DAE3A1"/>
                </a:solidFill>
                <a:latin typeface="Arial" panose="020B0604020202020204" pitchFamily="34" charset="0"/>
              </a:rPr>
              <a:t>rusty blackbird</a:t>
            </a:r>
          </a:p>
          <a:p>
            <a:pPr>
              <a:spcBef>
                <a:spcPct val="0"/>
              </a:spcBef>
              <a:buFontTx/>
              <a:buNone/>
            </a:pPr>
            <a:r>
              <a:rPr lang="en-US" altLang="en-US" sz="1800">
                <a:solidFill>
                  <a:srgbClr val="002060"/>
                </a:solidFill>
                <a:latin typeface="Arial" panose="020B0604020202020204" pitchFamily="34" charset="0"/>
              </a:rPr>
              <a:t>Carolina wren</a:t>
            </a:r>
          </a:p>
          <a:p>
            <a:pPr>
              <a:spcBef>
                <a:spcPct val="0"/>
              </a:spcBef>
              <a:buFontTx/>
              <a:buNone/>
            </a:pPr>
            <a:r>
              <a:rPr lang="en-US" altLang="en-US" sz="1800">
                <a:solidFill>
                  <a:srgbClr val="DAE3A1"/>
                </a:solidFill>
                <a:latin typeface="Arial" panose="020B0604020202020204" pitchFamily="34" charset="0"/>
              </a:rPr>
              <a:t>ruffed grouse</a:t>
            </a:r>
          </a:p>
          <a:p>
            <a:pPr>
              <a:spcBef>
                <a:spcPct val="0"/>
              </a:spcBef>
              <a:buFontTx/>
              <a:buNone/>
            </a:pPr>
            <a:r>
              <a:rPr lang="en-US" altLang="en-US" sz="1800">
                <a:solidFill>
                  <a:srgbClr val="002060"/>
                </a:solidFill>
                <a:latin typeface="Arial" panose="020B0604020202020204" pitchFamily="34" charset="0"/>
              </a:rPr>
              <a:t>northern mockingbird</a:t>
            </a:r>
          </a:p>
          <a:p>
            <a:pPr>
              <a:spcBef>
                <a:spcPct val="0"/>
              </a:spcBef>
              <a:buFontTx/>
              <a:buNone/>
            </a:pPr>
            <a:endParaRPr lang="en-US" altLang="en-US" sz="1800">
              <a:solidFill>
                <a:srgbClr val="DAE3A1"/>
              </a:solidFill>
              <a:latin typeface="Arial" panose="020B0604020202020204" pitchFamily="34" charset="0"/>
            </a:endParaRPr>
          </a:p>
        </p:txBody>
      </p:sp>
      <p:pic>
        <p:nvPicPr>
          <p:cNvPr id="21509" name="Picture 2">
            <a:extLst>
              <a:ext uri="{FF2B5EF4-FFF2-40B4-BE49-F238E27FC236}">
                <a16:creationId xmlns:a16="http://schemas.microsoft.com/office/drawing/2014/main" id="{D2806F64-964F-D1F8-D627-2BBEBFAE3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823913"/>
            <a:ext cx="1441450" cy="1152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0" name="Picture 3">
            <a:extLst>
              <a:ext uri="{FF2B5EF4-FFF2-40B4-BE49-F238E27FC236}">
                <a16:creationId xmlns:a16="http://schemas.microsoft.com/office/drawing/2014/main" id="{D29650B1-882D-13BC-B1AA-07FA7C68D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0"/>
          <a:stretch>
            <a:fillRect/>
          </a:stretch>
        </p:blipFill>
        <p:spPr bwMode="auto">
          <a:xfrm>
            <a:off x="4524375" y="838200"/>
            <a:ext cx="1328738" cy="1147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1" name="Picture 4">
            <a:extLst>
              <a:ext uri="{FF2B5EF4-FFF2-40B4-BE49-F238E27FC236}">
                <a16:creationId xmlns:a16="http://schemas.microsoft.com/office/drawing/2014/main" id="{0D4ED3AD-BCE2-0CC2-31C6-3B5D86596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950" y="2173288"/>
            <a:ext cx="1581150" cy="13096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2" name="Picture 5">
            <a:extLst>
              <a:ext uri="{FF2B5EF4-FFF2-40B4-BE49-F238E27FC236}">
                <a16:creationId xmlns:a16="http://schemas.microsoft.com/office/drawing/2014/main" id="{7EAB291B-C4EC-A80D-47FC-D8B2C96B5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800" y="2289175"/>
            <a:ext cx="1592263" cy="1193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3" name="Picture 6">
            <a:extLst>
              <a:ext uri="{FF2B5EF4-FFF2-40B4-BE49-F238E27FC236}">
                <a16:creationId xmlns:a16="http://schemas.microsoft.com/office/drawing/2014/main" id="{E22FDA80-11B5-D7B7-0D1C-93466AEEC3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9550" y="3748088"/>
            <a:ext cx="1409700" cy="9890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4" name="Picture 7">
            <a:extLst>
              <a:ext uri="{FF2B5EF4-FFF2-40B4-BE49-F238E27FC236}">
                <a16:creationId xmlns:a16="http://schemas.microsoft.com/office/drawing/2014/main" id="{534F5451-FC57-95A6-43F9-80E867369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1"/>
          <a:stretch>
            <a:fillRect/>
          </a:stretch>
        </p:blipFill>
        <p:spPr bwMode="auto">
          <a:xfrm>
            <a:off x="4349750" y="3789363"/>
            <a:ext cx="1562100" cy="10747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5" name="Picture 8">
            <a:extLst>
              <a:ext uri="{FF2B5EF4-FFF2-40B4-BE49-F238E27FC236}">
                <a16:creationId xmlns:a16="http://schemas.microsoft.com/office/drawing/2014/main" id="{FA3431F7-74E2-3821-F6A4-92A814FF34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7800" y="4995863"/>
            <a:ext cx="1441450" cy="1125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6" name="Picture 9">
            <a:extLst>
              <a:ext uri="{FF2B5EF4-FFF2-40B4-BE49-F238E27FC236}">
                <a16:creationId xmlns:a16="http://schemas.microsoft.com/office/drawing/2014/main" id="{1A6E0D08-1532-A8A8-28B6-10036CDAF5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5150" y="5080000"/>
            <a:ext cx="1477963" cy="109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060956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C74C4B7-D704-2C87-D79C-E4F6AA8E7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4">
            <a:extLst>
              <a:ext uri="{FF2B5EF4-FFF2-40B4-BE49-F238E27FC236}">
                <a16:creationId xmlns:a16="http://schemas.microsoft.com/office/drawing/2014/main" id="{BA1EA79A-EE84-6DDB-5FD0-62E4319BD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
          <a:stretch>
            <a:fillRect/>
          </a:stretch>
        </p:blipFill>
        <p:spPr bwMode="auto">
          <a:xfrm>
            <a:off x="1295400" y="1143000"/>
            <a:ext cx="9144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5">
            <a:extLst>
              <a:ext uri="{FF2B5EF4-FFF2-40B4-BE49-F238E27FC236}">
                <a16:creationId xmlns:a16="http://schemas.microsoft.com/office/drawing/2014/main" id="{23A4CE7D-F7C9-9E0E-B2D0-EFCB53DF2D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34"/>
          <a:stretch>
            <a:fillRect/>
          </a:stretch>
        </p:blipFill>
        <p:spPr bwMode="auto">
          <a:xfrm>
            <a:off x="3276600" y="1143000"/>
            <a:ext cx="121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6">
            <a:extLst>
              <a:ext uri="{FF2B5EF4-FFF2-40B4-BE49-F238E27FC236}">
                <a16:creationId xmlns:a16="http://schemas.microsoft.com/office/drawing/2014/main" id="{E0437184-15C1-69A0-F329-FE982371D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82" b="163"/>
          <a:stretch>
            <a:fillRect/>
          </a:stretch>
        </p:blipFill>
        <p:spPr bwMode="auto">
          <a:xfrm>
            <a:off x="5791200" y="1219200"/>
            <a:ext cx="9144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7">
            <a:extLst>
              <a:ext uri="{FF2B5EF4-FFF2-40B4-BE49-F238E27FC236}">
                <a16:creationId xmlns:a16="http://schemas.microsoft.com/office/drawing/2014/main" id="{09A5B4E1-CC27-7DF2-5323-F39E5C791E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1"/>
          <a:stretch>
            <a:fillRect/>
          </a:stretch>
        </p:blipFill>
        <p:spPr bwMode="auto">
          <a:xfrm>
            <a:off x="8077200" y="12192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8">
            <a:extLst>
              <a:ext uri="{FF2B5EF4-FFF2-40B4-BE49-F238E27FC236}">
                <a16:creationId xmlns:a16="http://schemas.microsoft.com/office/drawing/2014/main" id="{9F07C1BA-6BBE-E32C-8D51-DD23ADAA3B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813175"/>
            <a:ext cx="990600"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9">
            <a:extLst>
              <a:ext uri="{FF2B5EF4-FFF2-40B4-BE49-F238E27FC236}">
                <a16:creationId xmlns:a16="http://schemas.microsoft.com/office/drawing/2014/main" id="{9E10DF8B-FEA9-E9DA-8EA9-16BABA662D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810000"/>
            <a:ext cx="914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10">
            <a:extLst>
              <a:ext uri="{FF2B5EF4-FFF2-40B4-BE49-F238E27FC236}">
                <a16:creationId xmlns:a16="http://schemas.microsoft.com/office/drawing/2014/main" id="{BD718BF2-9463-5475-ABAB-BB74257F5B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60" b="249"/>
          <a:stretch>
            <a:fillRect/>
          </a:stretch>
        </p:blipFill>
        <p:spPr bwMode="auto">
          <a:xfrm>
            <a:off x="5638800" y="3822700"/>
            <a:ext cx="9906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1">
            <a:extLst>
              <a:ext uri="{FF2B5EF4-FFF2-40B4-BE49-F238E27FC236}">
                <a16:creationId xmlns:a16="http://schemas.microsoft.com/office/drawing/2014/main" id="{1443EE05-00C9-5A50-A916-F107B17A59F7}"/>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b="154"/>
          <a:stretch>
            <a:fillRect/>
          </a:stretch>
        </p:blipFill>
        <p:spPr bwMode="auto">
          <a:xfrm>
            <a:off x="8077200" y="3965575"/>
            <a:ext cx="838200"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3" name="Text Box 12">
            <a:extLst>
              <a:ext uri="{FF2B5EF4-FFF2-40B4-BE49-F238E27FC236}">
                <a16:creationId xmlns:a16="http://schemas.microsoft.com/office/drawing/2014/main" id="{FC070F77-391C-CD07-D003-3D78D8C7C270}"/>
              </a:ext>
            </a:extLst>
          </p:cNvPr>
          <p:cNvSpPr txBox="1">
            <a:spLocks noChangeArrowheads="1"/>
          </p:cNvSpPr>
          <p:nvPr/>
        </p:nvSpPr>
        <p:spPr bwMode="auto">
          <a:xfrm>
            <a:off x="533400" y="8382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brown thrasher</a:t>
            </a:r>
          </a:p>
        </p:txBody>
      </p:sp>
      <p:sp>
        <p:nvSpPr>
          <p:cNvPr id="23564" name="Text Box 13">
            <a:extLst>
              <a:ext uri="{FF2B5EF4-FFF2-40B4-BE49-F238E27FC236}">
                <a16:creationId xmlns:a16="http://schemas.microsoft.com/office/drawing/2014/main" id="{EB8A694F-50EE-562C-42A0-EB005DC0CB11}"/>
              </a:ext>
            </a:extLst>
          </p:cNvPr>
          <p:cNvSpPr txBox="1">
            <a:spLocks noChangeArrowheads="1"/>
          </p:cNvSpPr>
          <p:nvPr/>
        </p:nvSpPr>
        <p:spPr bwMode="auto">
          <a:xfrm>
            <a:off x="3048000" y="8382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blue-winged warbler</a:t>
            </a:r>
          </a:p>
        </p:txBody>
      </p:sp>
      <p:sp>
        <p:nvSpPr>
          <p:cNvPr id="23565" name="Text Box 14">
            <a:extLst>
              <a:ext uri="{FF2B5EF4-FFF2-40B4-BE49-F238E27FC236}">
                <a16:creationId xmlns:a16="http://schemas.microsoft.com/office/drawing/2014/main" id="{C46490D2-0B45-30EE-BBAC-B14F6E419167}"/>
              </a:ext>
            </a:extLst>
          </p:cNvPr>
          <p:cNvSpPr txBox="1">
            <a:spLocks noChangeArrowheads="1"/>
          </p:cNvSpPr>
          <p:nvPr/>
        </p:nvSpPr>
        <p:spPr bwMode="auto">
          <a:xfrm>
            <a:off x="5029200" y="838200"/>
            <a:ext cx="1905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chestnut-sided warbler</a:t>
            </a:r>
          </a:p>
        </p:txBody>
      </p:sp>
      <p:sp>
        <p:nvSpPr>
          <p:cNvPr id="23566" name="Text Box 15">
            <a:extLst>
              <a:ext uri="{FF2B5EF4-FFF2-40B4-BE49-F238E27FC236}">
                <a16:creationId xmlns:a16="http://schemas.microsoft.com/office/drawing/2014/main" id="{94BA2057-CD66-E04C-2906-7812AC203798}"/>
              </a:ext>
            </a:extLst>
          </p:cNvPr>
          <p:cNvSpPr txBox="1">
            <a:spLocks noChangeArrowheads="1"/>
          </p:cNvSpPr>
          <p:nvPr/>
        </p:nvSpPr>
        <p:spPr bwMode="auto">
          <a:xfrm>
            <a:off x="7467600" y="8382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gray catbird</a:t>
            </a:r>
          </a:p>
        </p:txBody>
      </p:sp>
      <p:sp>
        <p:nvSpPr>
          <p:cNvPr id="23567" name="Text Box 16">
            <a:extLst>
              <a:ext uri="{FF2B5EF4-FFF2-40B4-BE49-F238E27FC236}">
                <a16:creationId xmlns:a16="http://schemas.microsoft.com/office/drawing/2014/main" id="{72DC2D5E-BDF6-EF55-405D-DAF4627967B3}"/>
              </a:ext>
            </a:extLst>
          </p:cNvPr>
          <p:cNvSpPr txBox="1">
            <a:spLocks noChangeArrowheads="1"/>
          </p:cNvSpPr>
          <p:nvPr/>
        </p:nvSpPr>
        <p:spPr bwMode="auto">
          <a:xfrm>
            <a:off x="762000" y="35052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prairie warbler</a:t>
            </a:r>
          </a:p>
        </p:txBody>
      </p:sp>
      <p:sp>
        <p:nvSpPr>
          <p:cNvPr id="23568" name="Text Box 17">
            <a:extLst>
              <a:ext uri="{FF2B5EF4-FFF2-40B4-BE49-F238E27FC236}">
                <a16:creationId xmlns:a16="http://schemas.microsoft.com/office/drawing/2014/main" id="{187EC889-ECFD-2779-2ADE-02C57055DFB2}"/>
              </a:ext>
            </a:extLst>
          </p:cNvPr>
          <p:cNvSpPr txBox="1">
            <a:spLocks noChangeArrowheads="1"/>
          </p:cNvSpPr>
          <p:nvPr/>
        </p:nvSpPr>
        <p:spPr bwMode="auto">
          <a:xfrm>
            <a:off x="2971800" y="35052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eastern towhee</a:t>
            </a:r>
          </a:p>
        </p:txBody>
      </p:sp>
      <p:sp>
        <p:nvSpPr>
          <p:cNvPr id="23569" name="Text Box 18">
            <a:extLst>
              <a:ext uri="{FF2B5EF4-FFF2-40B4-BE49-F238E27FC236}">
                <a16:creationId xmlns:a16="http://schemas.microsoft.com/office/drawing/2014/main" id="{193EC3C3-92CE-FB70-9A56-34C12FAA9D1B}"/>
              </a:ext>
            </a:extLst>
          </p:cNvPr>
          <p:cNvSpPr txBox="1">
            <a:spLocks noChangeArrowheads="1"/>
          </p:cNvSpPr>
          <p:nvPr/>
        </p:nvSpPr>
        <p:spPr bwMode="auto">
          <a:xfrm>
            <a:off x="5105400" y="35052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indigo bunting</a:t>
            </a:r>
          </a:p>
        </p:txBody>
      </p:sp>
      <p:sp>
        <p:nvSpPr>
          <p:cNvPr id="23570" name="Text Box 19">
            <a:extLst>
              <a:ext uri="{FF2B5EF4-FFF2-40B4-BE49-F238E27FC236}">
                <a16:creationId xmlns:a16="http://schemas.microsoft.com/office/drawing/2014/main" id="{510EFE83-E1D2-0D36-E381-0460E21DD537}"/>
              </a:ext>
            </a:extLst>
          </p:cNvPr>
          <p:cNvSpPr txBox="1">
            <a:spLocks noChangeArrowheads="1"/>
          </p:cNvSpPr>
          <p:nvPr/>
        </p:nvSpPr>
        <p:spPr bwMode="auto">
          <a:xfrm>
            <a:off x="7467600" y="35814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Arial" panose="020B0604020202020204" pitchFamily="34" charset="0"/>
              </a:rPr>
              <a:t>field sparrow</a:t>
            </a:r>
          </a:p>
        </p:txBody>
      </p:sp>
      <p:sp>
        <p:nvSpPr>
          <p:cNvPr id="23571" name="Text Box 20">
            <a:extLst>
              <a:ext uri="{FF2B5EF4-FFF2-40B4-BE49-F238E27FC236}">
                <a16:creationId xmlns:a16="http://schemas.microsoft.com/office/drawing/2014/main" id="{592CB35D-DDAC-5840-B139-6341F58E2E52}"/>
              </a:ext>
            </a:extLst>
          </p:cNvPr>
          <p:cNvSpPr txBox="1">
            <a:spLocks noChangeArrowheads="1"/>
          </p:cNvSpPr>
          <p:nvPr/>
        </p:nvSpPr>
        <p:spPr bwMode="auto">
          <a:xfrm>
            <a:off x="0" y="65532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Arial" panose="020B0604020202020204" pitchFamily="34" charset="0"/>
              </a:rPr>
              <a:t>(Dave King, UMASS) </a:t>
            </a:r>
          </a:p>
        </p:txBody>
      </p:sp>
    </p:spTree>
    <p:extLst>
      <p:ext uri="{BB962C8B-B14F-4D97-AF65-F5344CB8AC3E}">
        <p14:creationId xmlns:p14="http://schemas.microsoft.com/office/powerpoint/2010/main" val="17038173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E1010908-90DD-4215-9692-B35C109B4B8B}"/>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169977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93356A9-9EBC-AE03-E6C7-18A03FCD8FC0}"/>
              </a:ext>
            </a:extLst>
          </p:cNvPr>
          <p:cNvSpPr>
            <a:spLocks noChangeArrowheads="1"/>
          </p:cNvSpPr>
          <p:nvPr/>
        </p:nvSpPr>
        <p:spPr bwMode="auto">
          <a:xfrm>
            <a:off x="754062" y="241300"/>
            <a:ext cx="6797111"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latin typeface="+mn-lt"/>
              </a:rPr>
              <a:t>3.  Water Quality</a:t>
            </a:r>
          </a:p>
        </p:txBody>
      </p:sp>
      <p:sp>
        <p:nvSpPr>
          <p:cNvPr id="91139" name="Rectangle 10">
            <a:extLst>
              <a:ext uri="{FF2B5EF4-FFF2-40B4-BE49-F238E27FC236}">
                <a16:creationId xmlns:a16="http://schemas.microsoft.com/office/drawing/2014/main" id="{9A337A49-7A3D-DECA-4B88-FCED725F8445}"/>
              </a:ext>
            </a:extLst>
          </p:cNvPr>
          <p:cNvSpPr>
            <a:spLocks noChangeArrowheads="1"/>
          </p:cNvSpPr>
          <p:nvPr/>
        </p:nvSpPr>
        <p:spPr bwMode="auto">
          <a:xfrm>
            <a:off x="457200" y="1905000"/>
            <a:ext cx="5595938"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a:latin typeface="+mn-lt"/>
              </a:rPr>
              <a:t>Young forests take up more nutrients</a:t>
            </a:r>
          </a:p>
        </p:txBody>
      </p:sp>
      <p:sp>
        <p:nvSpPr>
          <p:cNvPr id="103428" name="Rectangle 4">
            <a:extLst>
              <a:ext uri="{FF2B5EF4-FFF2-40B4-BE49-F238E27FC236}">
                <a16:creationId xmlns:a16="http://schemas.microsoft.com/office/drawing/2014/main" id="{F9619B58-55C0-B5D4-ED1D-6AE3F8AEE279}"/>
              </a:ext>
            </a:extLst>
          </p:cNvPr>
          <p:cNvSpPr>
            <a:spLocks noChangeArrowheads="1"/>
          </p:cNvSpPr>
          <p:nvPr/>
        </p:nvSpPr>
        <p:spPr bwMode="auto">
          <a:xfrm>
            <a:off x="457200" y="2503488"/>
            <a:ext cx="8153400"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a:latin typeface="+mn-lt"/>
              </a:rPr>
              <a:t>Forests that are unmanaged for a long time are less efficient at filtering pollutants</a:t>
            </a:r>
          </a:p>
        </p:txBody>
      </p:sp>
      <p:sp>
        <p:nvSpPr>
          <p:cNvPr id="6" name="Rectangle 4">
            <a:extLst>
              <a:ext uri="{FF2B5EF4-FFF2-40B4-BE49-F238E27FC236}">
                <a16:creationId xmlns:a16="http://schemas.microsoft.com/office/drawing/2014/main" id="{5B3ABA8F-ADC7-2B71-7B83-DE9C3B50C08C}"/>
              </a:ext>
            </a:extLst>
          </p:cNvPr>
          <p:cNvSpPr>
            <a:spLocks noChangeArrowheads="1"/>
          </p:cNvSpPr>
          <p:nvPr/>
        </p:nvSpPr>
        <p:spPr bwMode="auto">
          <a:xfrm>
            <a:off x="457200" y="3473450"/>
            <a:ext cx="8153400"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latin typeface="+mn-lt"/>
              </a:rPr>
              <a:t>Recommends using active management to foster a diversity of heights, ages, and species</a:t>
            </a:r>
          </a:p>
        </p:txBody>
      </p:sp>
      <p:sp>
        <p:nvSpPr>
          <p:cNvPr id="28678" name="Rectangle 4">
            <a:extLst>
              <a:ext uri="{FF2B5EF4-FFF2-40B4-BE49-F238E27FC236}">
                <a16:creationId xmlns:a16="http://schemas.microsoft.com/office/drawing/2014/main" id="{0ABF3139-F5E7-3BA7-0B65-3B8DD41991E8}"/>
              </a:ext>
            </a:extLst>
          </p:cNvPr>
          <p:cNvSpPr>
            <a:spLocks noChangeArrowheads="1"/>
          </p:cNvSpPr>
          <p:nvPr/>
        </p:nvSpPr>
        <p:spPr bwMode="auto">
          <a:xfrm>
            <a:off x="642938" y="949325"/>
            <a:ext cx="8153400"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dirty="0">
                <a:latin typeface="+mn-lt"/>
              </a:rPr>
              <a:t>Review of the Massachusetts DWSP Watershed Forestry Program </a:t>
            </a:r>
            <a:r>
              <a:rPr lang="en-US" altLang="en-US" sz="2400" dirty="0">
                <a:latin typeface="+mn-lt"/>
              </a:rPr>
              <a:t>(</a:t>
            </a:r>
            <a:r>
              <a:rPr lang="en-US" altLang="en-US" sz="2400" dirty="0" err="1">
                <a:latin typeface="+mn-lt"/>
              </a:rPr>
              <a:t>Quabbin</a:t>
            </a:r>
            <a:r>
              <a:rPr lang="en-US" altLang="en-US" sz="2400" dirty="0">
                <a:latin typeface="+mn-lt"/>
              </a:rPr>
              <a:t> etc.) findings include:</a:t>
            </a:r>
          </a:p>
        </p:txBody>
      </p:sp>
      <p:sp>
        <p:nvSpPr>
          <p:cNvPr id="7" name="Rectangle 1">
            <a:extLst>
              <a:ext uri="{FF2B5EF4-FFF2-40B4-BE49-F238E27FC236}">
                <a16:creationId xmlns:a16="http://schemas.microsoft.com/office/drawing/2014/main" id="{469BB626-2996-55BB-47B5-1666A1220F83}"/>
              </a:ext>
            </a:extLst>
          </p:cNvPr>
          <p:cNvSpPr>
            <a:spLocks noChangeArrowheads="1"/>
          </p:cNvSpPr>
          <p:nvPr/>
        </p:nvSpPr>
        <p:spPr bwMode="auto">
          <a:xfrm>
            <a:off x="1328738" y="4561735"/>
            <a:ext cx="7467600"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000" dirty="0">
                <a:latin typeface="+mn-lt"/>
              </a:rPr>
              <a:t>Maximize resistance &amp; resilience of forests in relation to hurricanes, tropical storms, insects, and diseases</a:t>
            </a:r>
          </a:p>
        </p:txBody>
      </p:sp>
      <p:sp>
        <p:nvSpPr>
          <p:cNvPr id="8" name="Rectangle 1">
            <a:extLst>
              <a:ext uri="{FF2B5EF4-FFF2-40B4-BE49-F238E27FC236}">
                <a16:creationId xmlns:a16="http://schemas.microsoft.com/office/drawing/2014/main" id="{D7B49AB9-B4F5-4179-AA46-F895AD5EBD9F}"/>
              </a:ext>
            </a:extLst>
          </p:cNvPr>
          <p:cNvSpPr>
            <a:spLocks noChangeArrowheads="1"/>
          </p:cNvSpPr>
          <p:nvPr/>
        </p:nvSpPr>
        <p:spPr bwMode="auto">
          <a:xfrm>
            <a:off x="1328738" y="5530110"/>
            <a:ext cx="7924800"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000">
                <a:latin typeface="+mn-lt"/>
              </a:rPr>
              <a:t>Buffer against the uncertainty associated with global climate change</a:t>
            </a:r>
          </a:p>
        </p:txBody>
      </p:sp>
    </p:spTree>
    <p:extLst>
      <p:ext uri="{BB962C8B-B14F-4D97-AF65-F5344CB8AC3E}">
        <p14:creationId xmlns:p14="http://schemas.microsoft.com/office/powerpoint/2010/main" val="6428540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fade">
                                      <p:cBhvr>
                                        <p:cTn id="7" dur="500"/>
                                        <p:tgtEl>
                                          <p:spTgt spid="91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3428"/>
                                        </p:tgtEl>
                                        <p:attrNameLst>
                                          <p:attrName>style.visibility</p:attrName>
                                        </p:attrNameLst>
                                      </p:cBhvr>
                                      <p:to>
                                        <p:strVal val="visible"/>
                                      </p:to>
                                    </p:set>
                                    <p:animEffect transition="in" filter="fade">
                                      <p:cBhvr>
                                        <p:cTn id="12" dur="500"/>
                                        <p:tgtEl>
                                          <p:spTgt spid="1034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p:bldP spid="103428" grpId="0"/>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a:extLst>
              <a:ext uri="{FF2B5EF4-FFF2-40B4-BE49-F238E27FC236}">
                <a16:creationId xmlns:a16="http://schemas.microsoft.com/office/drawing/2014/main" id="{DAD8E7AE-F2D5-FECC-8314-690F02363853}"/>
              </a:ext>
            </a:extLst>
          </p:cNvPr>
          <p:cNvPicPr>
            <a:picLocks noChangeAspect="1"/>
          </p:cNvPicPr>
          <p:nvPr/>
        </p:nvPicPr>
        <p:blipFill>
          <a:blip r:embed="rId3">
            <a:extLst>
              <a:ext uri="{28A0092B-C50C-407E-A947-70E740481C1C}">
                <a14:useLocalDpi xmlns:a14="http://schemas.microsoft.com/office/drawing/2010/main" val="0"/>
              </a:ext>
            </a:extLst>
          </a:blip>
          <a:srcRect l="37123" t="27408" r="35426" b="20741"/>
          <a:stretch>
            <a:fillRect/>
          </a:stretch>
        </p:blipFill>
        <p:spPr bwMode="auto">
          <a:xfrm>
            <a:off x="304800" y="1290638"/>
            <a:ext cx="3657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1">
            <a:extLst>
              <a:ext uri="{FF2B5EF4-FFF2-40B4-BE49-F238E27FC236}">
                <a16:creationId xmlns:a16="http://schemas.microsoft.com/office/drawing/2014/main" id="{D3CEE6BD-FD09-77D5-F76F-3C7563DC4150}"/>
              </a:ext>
            </a:extLst>
          </p:cNvPr>
          <p:cNvPicPr>
            <a:picLocks noChangeAspect="1"/>
          </p:cNvPicPr>
          <p:nvPr/>
        </p:nvPicPr>
        <p:blipFill>
          <a:blip r:embed="rId4">
            <a:extLst>
              <a:ext uri="{28A0092B-C50C-407E-A947-70E740481C1C}">
                <a14:useLocalDpi xmlns:a14="http://schemas.microsoft.com/office/drawing/2010/main" val="0"/>
              </a:ext>
            </a:extLst>
          </a:blip>
          <a:srcRect l="40659" t="23946" r="37724" b="28519"/>
          <a:stretch>
            <a:fillRect/>
          </a:stretch>
        </p:blipFill>
        <p:spPr bwMode="auto">
          <a:xfrm>
            <a:off x="4953000" y="1290638"/>
            <a:ext cx="31416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48914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E9352AC-AEE8-B22F-B436-DFE2F3C1C446}"/>
              </a:ext>
            </a:extLst>
          </p:cNvPr>
          <p:cNvSpPr>
            <a:spLocks noChangeArrowheads="1"/>
          </p:cNvSpPr>
          <p:nvPr/>
        </p:nvSpPr>
        <p:spPr bwMode="auto">
          <a:xfrm>
            <a:off x="457200" y="419477"/>
            <a:ext cx="777240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a:latin typeface="+mn-lt"/>
              </a:rPr>
              <a:t>4. Resiliency to climate change</a:t>
            </a:r>
          </a:p>
        </p:txBody>
      </p:sp>
      <p:sp>
        <p:nvSpPr>
          <p:cNvPr id="95235" name="Rectangle 10">
            <a:extLst>
              <a:ext uri="{FF2B5EF4-FFF2-40B4-BE49-F238E27FC236}">
                <a16:creationId xmlns:a16="http://schemas.microsoft.com/office/drawing/2014/main" id="{46AFC886-8B5E-EDFC-1499-53BAE847974C}"/>
              </a:ext>
            </a:extLst>
          </p:cNvPr>
          <p:cNvSpPr>
            <a:spLocks noChangeArrowheads="1"/>
          </p:cNvSpPr>
          <p:nvPr/>
        </p:nvSpPr>
        <p:spPr bwMode="auto">
          <a:xfrm>
            <a:off x="609600" y="1241802"/>
            <a:ext cx="8153400"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mn-lt"/>
              </a:rPr>
              <a:t>If the hardiness zones shift, be sure you have a wide spectrum of species present to take advantage of changes</a:t>
            </a:r>
          </a:p>
        </p:txBody>
      </p:sp>
      <p:pic>
        <p:nvPicPr>
          <p:cNvPr id="95236" name="Picture 1">
            <a:extLst>
              <a:ext uri="{FF2B5EF4-FFF2-40B4-BE49-F238E27FC236}">
                <a16:creationId xmlns:a16="http://schemas.microsoft.com/office/drawing/2014/main" id="{23D54C22-D437-0E72-9583-1A03D4B64256}"/>
              </a:ext>
            </a:extLst>
          </p:cNvPr>
          <p:cNvPicPr>
            <a:picLocks noChangeAspect="1"/>
          </p:cNvPicPr>
          <p:nvPr/>
        </p:nvPicPr>
        <p:blipFill>
          <a:blip r:embed="rId3">
            <a:extLst>
              <a:ext uri="{28A0092B-C50C-407E-A947-70E740481C1C}">
                <a14:useLocalDpi xmlns:a14="http://schemas.microsoft.com/office/drawing/2010/main" val="0"/>
              </a:ext>
            </a:extLst>
          </a:blip>
          <a:srcRect l="34180" t="17778" r="29153" b="42223"/>
          <a:stretch>
            <a:fillRect/>
          </a:stretch>
        </p:blipFill>
        <p:spPr bwMode="auto">
          <a:xfrm>
            <a:off x="609600" y="2098797"/>
            <a:ext cx="7755802" cy="475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1444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757084" y="1466337"/>
            <a:ext cx="8007350" cy="671513"/>
          </a:xfrm>
        </p:spPr>
        <p:txBody>
          <a:bodyPr>
            <a:noAutofit/>
          </a:bodyPr>
          <a:lstStyle/>
          <a:p>
            <a:pPr marL="0" indent="0">
              <a:buNone/>
              <a:defRPr/>
            </a:pPr>
            <a:r>
              <a:rPr lang="en-US" sz="4000" dirty="0"/>
              <a:t>1.a.  Forest Ecology &amp; Succession</a:t>
            </a:r>
          </a:p>
          <a:p>
            <a:pPr marL="0" indent="0">
              <a:buNone/>
              <a:defRPr/>
            </a:pPr>
            <a:r>
              <a:rPr lang="en-US" sz="4000" dirty="0"/>
              <a:t>				</a:t>
            </a:r>
          </a:p>
          <a:p>
            <a:pPr marL="0" indent="0">
              <a:buFontTx/>
              <a:buNone/>
              <a:defRPr/>
            </a:pPr>
            <a:r>
              <a:rPr lang="en-US" sz="4000" dirty="0"/>
              <a:t>	</a:t>
            </a:r>
            <a:r>
              <a:rPr lang="en-US" sz="4000" i="1" dirty="0"/>
              <a:t>A Short Primer</a:t>
            </a:r>
          </a:p>
          <a:p>
            <a:pPr marL="0" indent="0">
              <a:buFontTx/>
              <a:buNone/>
              <a:defRPr/>
            </a:pPr>
            <a:endParaRPr lang="en-US" sz="4000" dirty="0"/>
          </a:p>
          <a:p>
            <a:pPr marL="514350" indent="-514350">
              <a:buFontTx/>
              <a:buAutoNum type="arabicPeriod"/>
              <a:defRPr/>
            </a:pPr>
            <a:endParaRPr lang="en-US" sz="4000" dirty="0"/>
          </a:p>
        </p:txBody>
      </p:sp>
    </p:spTree>
    <p:extLst>
      <p:ext uri="{BB962C8B-B14F-4D97-AF65-F5344CB8AC3E}">
        <p14:creationId xmlns:p14="http://schemas.microsoft.com/office/powerpoint/2010/main" val="296688864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3CA0B-41A6-4DD3-B8AE-D542D6A85DFF}"/>
              </a:ext>
            </a:extLst>
          </p:cNvPr>
          <p:cNvPicPr>
            <a:picLocks noChangeAspect="1"/>
          </p:cNvPicPr>
          <p:nvPr/>
        </p:nvPicPr>
        <p:blipFill rotWithShape="1">
          <a:blip r:embed="rId3"/>
          <a:srcRect l="27745" t="21665" r="57262" b="8334"/>
          <a:stretch/>
        </p:blipFill>
        <p:spPr>
          <a:xfrm>
            <a:off x="6332146" y="311943"/>
            <a:ext cx="2427288" cy="6372225"/>
          </a:xfrm>
          <a:prstGeom prst="rect">
            <a:avLst/>
          </a:prstGeom>
          <a:ln>
            <a:solidFill>
              <a:schemeClr val="tx1">
                <a:lumMod val="95000"/>
                <a:lumOff val="5000"/>
              </a:schemeClr>
            </a:solidFill>
          </a:ln>
        </p:spPr>
      </p:pic>
      <p:grpSp>
        <p:nvGrpSpPr>
          <p:cNvPr id="6" name="Group 5">
            <a:extLst>
              <a:ext uri="{FF2B5EF4-FFF2-40B4-BE49-F238E27FC236}">
                <a16:creationId xmlns:a16="http://schemas.microsoft.com/office/drawing/2014/main" id="{7078F5D1-77BC-4BF3-955F-86D540F529E8}"/>
              </a:ext>
            </a:extLst>
          </p:cNvPr>
          <p:cNvGrpSpPr>
            <a:grpSpLocks/>
          </p:cNvGrpSpPr>
          <p:nvPr/>
        </p:nvGrpSpPr>
        <p:grpSpPr bwMode="auto">
          <a:xfrm>
            <a:off x="6103546" y="130968"/>
            <a:ext cx="2895600" cy="1676400"/>
            <a:chOff x="914400" y="76200"/>
            <a:chExt cx="2895600" cy="1676400"/>
          </a:xfrm>
        </p:grpSpPr>
        <p:sp>
          <p:nvSpPr>
            <p:cNvPr id="48133" name="Rectangle 4">
              <a:extLst>
                <a:ext uri="{FF2B5EF4-FFF2-40B4-BE49-F238E27FC236}">
                  <a16:creationId xmlns:a16="http://schemas.microsoft.com/office/drawing/2014/main" id="{AAA2311D-7BA5-4B70-808D-9123E9CFB146}"/>
                </a:ext>
              </a:extLst>
            </p:cNvPr>
            <p:cNvSpPr>
              <a:spLocks noChangeArrowheads="1"/>
            </p:cNvSpPr>
            <p:nvPr/>
          </p:nvSpPr>
          <p:spPr bwMode="auto">
            <a:xfrm>
              <a:off x="914400" y="76200"/>
              <a:ext cx="2895600" cy="1676400"/>
            </a:xfrm>
            <a:prstGeom prst="rect">
              <a:avLst/>
            </a:prstGeom>
            <a:noFill/>
            <a:ln w="730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latin typeface="Arial" panose="020B0604020202020204" pitchFamily="34" charset="0"/>
              </a:endParaRPr>
            </a:p>
          </p:txBody>
        </p:sp>
        <p:cxnSp>
          <p:nvCxnSpPr>
            <p:cNvPr id="48134" name="Straight Connector 2">
              <a:extLst>
                <a:ext uri="{FF2B5EF4-FFF2-40B4-BE49-F238E27FC236}">
                  <a16:creationId xmlns:a16="http://schemas.microsoft.com/office/drawing/2014/main" id="{D97CF344-923A-43B4-912D-8934607D6A7B}"/>
                </a:ext>
              </a:extLst>
            </p:cNvPr>
            <p:cNvCxnSpPr>
              <a:cxnSpLocks noChangeShapeType="1"/>
            </p:cNvCxnSpPr>
            <p:nvPr/>
          </p:nvCxnSpPr>
          <p:spPr bwMode="auto">
            <a:xfrm flipV="1">
              <a:off x="914400" y="76200"/>
              <a:ext cx="2895600" cy="1676400"/>
            </a:xfrm>
            <a:prstGeom prst="line">
              <a:avLst/>
            </a:prstGeom>
            <a:noFill/>
            <a:ln w="666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 name="Picture 1">
            <a:extLst>
              <a:ext uri="{FF2B5EF4-FFF2-40B4-BE49-F238E27FC236}">
                <a16:creationId xmlns:a16="http://schemas.microsoft.com/office/drawing/2014/main" id="{60C15260-51D9-C958-F1BC-54FE8430ED77}"/>
              </a:ext>
            </a:extLst>
          </p:cNvPr>
          <p:cNvPicPr>
            <a:picLocks noChangeAspect="1"/>
          </p:cNvPicPr>
          <p:nvPr/>
        </p:nvPicPr>
        <p:blipFill>
          <a:blip r:embed="rId4">
            <a:extLst>
              <a:ext uri="{28A0092B-C50C-407E-A947-70E740481C1C}">
                <a14:useLocalDpi xmlns:a14="http://schemas.microsoft.com/office/drawing/2010/main" val="0"/>
              </a:ext>
            </a:extLst>
          </a:blip>
          <a:srcRect l="37115" t="20833" r="38872" b="14584"/>
          <a:stretch>
            <a:fillRect/>
          </a:stretch>
        </p:blipFill>
        <p:spPr bwMode="auto">
          <a:xfrm>
            <a:off x="184149" y="130968"/>
            <a:ext cx="4360863" cy="6596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0" name="Rectangle 3">
            <a:extLst>
              <a:ext uri="{FF2B5EF4-FFF2-40B4-BE49-F238E27FC236}">
                <a16:creationId xmlns:a16="http://schemas.microsoft.com/office/drawing/2014/main" id="{532BDF96-1497-42A6-9243-407F39A16900}"/>
              </a:ext>
            </a:extLst>
          </p:cNvPr>
          <p:cNvSpPr>
            <a:spLocks noChangeArrowheads="1"/>
          </p:cNvSpPr>
          <p:nvPr/>
        </p:nvSpPr>
        <p:spPr bwMode="auto">
          <a:xfrm>
            <a:off x="4670834" y="2174341"/>
            <a:ext cx="1748073" cy="180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mn-lt"/>
              </a:rPr>
              <a:t>Favor species that are not </a:t>
            </a:r>
            <a:r>
              <a:rPr lang="en-US" altLang="en-US" sz="2400" dirty="0">
                <a:solidFill>
                  <a:srgbClr val="FF0000"/>
                </a:solidFill>
                <a:latin typeface="+mn-lt"/>
              </a:rPr>
              <a:t>expected to decline (-)</a:t>
            </a:r>
          </a:p>
        </p:txBody>
      </p:sp>
    </p:spTree>
    <p:extLst>
      <p:ext uri="{BB962C8B-B14F-4D97-AF65-F5344CB8AC3E}">
        <p14:creationId xmlns:p14="http://schemas.microsoft.com/office/powerpoint/2010/main" val="42758390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EB399-0DEE-4435-B718-86581EED5670}"/>
              </a:ext>
            </a:extLst>
          </p:cNvPr>
          <p:cNvPicPr>
            <a:picLocks noChangeAspect="1"/>
          </p:cNvPicPr>
          <p:nvPr/>
        </p:nvPicPr>
        <p:blipFill rotWithShape="1">
          <a:blip r:embed="rId2"/>
          <a:srcRect l="34060" t="14312" r="34852" b="4720"/>
          <a:stretch/>
        </p:blipFill>
        <p:spPr>
          <a:xfrm>
            <a:off x="2209046" y="106609"/>
            <a:ext cx="4535786" cy="6644782"/>
          </a:xfrm>
          <a:prstGeom prst="rect">
            <a:avLst/>
          </a:prstGeom>
          <a:ln w="15875">
            <a:solidFill>
              <a:schemeClr val="tx1"/>
            </a:solidFill>
          </a:ln>
        </p:spPr>
      </p:pic>
      <p:sp>
        <p:nvSpPr>
          <p:cNvPr id="5" name="Text Box 3">
            <a:extLst>
              <a:ext uri="{FF2B5EF4-FFF2-40B4-BE49-F238E27FC236}">
                <a16:creationId xmlns:a16="http://schemas.microsoft.com/office/drawing/2014/main" id="{87250631-D68F-420C-83E3-C791BC9223B2}"/>
              </a:ext>
            </a:extLst>
          </p:cNvPr>
          <p:cNvSpPr txBox="1">
            <a:spLocks noChangeArrowheads="1"/>
          </p:cNvSpPr>
          <p:nvPr/>
        </p:nvSpPr>
        <p:spPr bwMode="auto">
          <a:xfrm>
            <a:off x="291597" y="802550"/>
            <a:ext cx="8560805" cy="2840008"/>
          </a:xfrm>
          <a:prstGeom prst="rect">
            <a:avLst/>
          </a:prstGeom>
          <a:solidFill>
            <a:schemeClr val="accent6">
              <a:lumMod val="60000"/>
              <a:lumOff val="40000"/>
            </a:schemeClr>
          </a:solidFill>
          <a:ln w="15875">
            <a:solidFill>
              <a:schemeClr val="tx1"/>
            </a:solid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“One of the anticipated impacts of climate change is more frequent and more severe natural disturbances…opportunities exist to use active forest management to make our forests more resilient to these disturbances by increasing species and structural diversity.”</a:t>
            </a:r>
          </a:p>
        </p:txBody>
      </p:sp>
      <p:sp>
        <p:nvSpPr>
          <p:cNvPr id="2" name="Text Box 3">
            <a:extLst>
              <a:ext uri="{FF2B5EF4-FFF2-40B4-BE49-F238E27FC236}">
                <a16:creationId xmlns:a16="http://schemas.microsoft.com/office/drawing/2014/main" id="{911D47B1-13F7-4DE3-E737-37F81BF2C01E}"/>
              </a:ext>
            </a:extLst>
          </p:cNvPr>
          <p:cNvSpPr txBox="1">
            <a:spLocks noChangeArrowheads="1"/>
          </p:cNvSpPr>
          <p:nvPr/>
        </p:nvSpPr>
        <p:spPr bwMode="auto">
          <a:xfrm>
            <a:off x="291597" y="4188749"/>
            <a:ext cx="8560805" cy="1008225"/>
          </a:xfrm>
          <a:prstGeom prst="rect">
            <a:avLst/>
          </a:prstGeom>
          <a:solidFill>
            <a:schemeClr val="accent6">
              <a:lumMod val="60000"/>
              <a:lumOff val="40000"/>
            </a:schemeClr>
          </a:solidFill>
          <a:ln w="15875">
            <a:solidFill>
              <a:schemeClr val="tx1"/>
            </a:solid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dirty="0">
                <a:latin typeface="+mn-lt"/>
              </a:rPr>
              <a:t>Active management can prevent catastrophic losses due to natural disasters</a:t>
            </a:r>
          </a:p>
        </p:txBody>
      </p:sp>
    </p:spTree>
    <p:extLst>
      <p:ext uri="{BB962C8B-B14F-4D97-AF65-F5344CB8AC3E}">
        <p14:creationId xmlns:p14="http://schemas.microsoft.com/office/powerpoint/2010/main" val="4291974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503021-6BAE-40C1-9D73-F09D89B078DE}"/>
              </a:ext>
            </a:extLst>
          </p:cNvPr>
          <p:cNvPicPr>
            <a:picLocks noChangeAspect="1"/>
          </p:cNvPicPr>
          <p:nvPr/>
        </p:nvPicPr>
        <p:blipFill rotWithShape="1">
          <a:blip r:embed="rId3"/>
          <a:srcRect l="35050" t="17305" r="35841" b="48196"/>
          <a:stretch/>
        </p:blipFill>
        <p:spPr>
          <a:xfrm>
            <a:off x="413819" y="253497"/>
            <a:ext cx="8786384" cy="5857592"/>
          </a:xfrm>
          <a:prstGeom prst="rect">
            <a:avLst/>
          </a:prstGeom>
        </p:spPr>
      </p:pic>
      <p:sp>
        <p:nvSpPr>
          <p:cNvPr id="8" name="Text Box 3">
            <a:extLst>
              <a:ext uri="{FF2B5EF4-FFF2-40B4-BE49-F238E27FC236}">
                <a16:creationId xmlns:a16="http://schemas.microsoft.com/office/drawing/2014/main" id="{40C9FE88-CAE3-4848-988C-3D0E9201CB36}"/>
              </a:ext>
            </a:extLst>
          </p:cNvPr>
          <p:cNvSpPr txBox="1">
            <a:spLocks noChangeArrowheads="1"/>
          </p:cNvSpPr>
          <p:nvPr/>
        </p:nvSpPr>
        <p:spPr bwMode="auto">
          <a:xfrm>
            <a:off x="413819" y="1991262"/>
            <a:ext cx="8560805" cy="2382062"/>
          </a:xfrm>
          <a:prstGeom prst="rect">
            <a:avLst/>
          </a:prstGeom>
          <a:solidFill>
            <a:schemeClr val="accent6">
              <a:lumMod val="60000"/>
              <a:lumOff val="40000"/>
            </a:schemeClr>
          </a:solidFill>
          <a:ln w="15875">
            <a:solidFill>
              <a:schemeClr val="tx1"/>
            </a:solid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Arial" panose="020B0604020202020204" pitchFamily="34" charset="0"/>
              </a:rPr>
              <a:t>“Keeping forests as forests is the single most important action a family forest owner can take to maintain forest carbon sequestration and storage, reducing the impact of climate change.”</a:t>
            </a:r>
          </a:p>
        </p:txBody>
      </p:sp>
    </p:spTree>
    <p:extLst>
      <p:ext uri="{BB962C8B-B14F-4D97-AF65-F5344CB8AC3E}">
        <p14:creationId xmlns:p14="http://schemas.microsoft.com/office/powerpoint/2010/main" val="24036688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757084" y="1466337"/>
            <a:ext cx="8007350" cy="671513"/>
          </a:xfrm>
        </p:spPr>
        <p:txBody>
          <a:bodyPr>
            <a:noAutofit/>
          </a:bodyPr>
          <a:lstStyle/>
          <a:p>
            <a:pPr marL="0" indent="0">
              <a:buNone/>
              <a:defRPr/>
            </a:pPr>
            <a:r>
              <a:rPr lang="en-US" sz="4000" dirty="0"/>
              <a:t>1.c.  Forest Management Strategies </a:t>
            </a:r>
          </a:p>
          <a:p>
            <a:pPr marL="742950" indent="-742950">
              <a:buFontTx/>
              <a:buAutoNum type="arabicPeriod"/>
              <a:defRPr/>
            </a:pPr>
            <a:endParaRPr lang="en-US" sz="4000" dirty="0"/>
          </a:p>
          <a:p>
            <a:pPr marL="0" indent="0">
              <a:buFontTx/>
              <a:buNone/>
              <a:defRPr/>
            </a:pPr>
            <a:endParaRPr lang="en-US" sz="4000" dirty="0"/>
          </a:p>
          <a:p>
            <a:pPr marL="514350" indent="-514350">
              <a:buFontTx/>
              <a:buAutoNum type="arabicPeriod"/>
              <a:defRPr/>
            </a:pPr>
            <a:endParaRPr lang="en-US" sz="4000" dirty="0"/>
          </a:p>
        </p:txBody>
      </p:sp>
      <p:sp>
        <p:nvSpPr>
          <p:cNvPr id="3" name="Rectangle 2">
            <a:extLst>
              <a:ext uri="{FF2B5EF4-FFF2-40B4-BE49-F238E27FC236}">
                <a16:creationId xmlns:a16="http://schemas.microsoft.com/office/drawing/2014/main" id="{B198DCA7-5736-BA98-8B94-31A8A5D06018}"/>
              </a:ext>
            </a:extLst>
          </p:cNvPr>
          <p:cNvSpPr>
            <a:spLocks noGrp="1" noChangeArrowheads="1"/>
          </p:cNvSpPr>
          <p:nvPr>
            <p:ph type="title"/>
          </p:nvPr>
        </p:nvSpPr>
        <p:spPr>
          <a:xfrm>
            <a:off x="2828163" y="2818827"/>
            <a:ext cx="3723063" cy="994172"/>
          </a:xfrm>
        </p:spPr>
        <p:txBody>
          <a:bodyPr>
            <a:normAutofit/>
          </a:bodyPr>
          <a:lstStyle/>
          <a:p>
            <a:pPr eaLnBrk="1" hangingPunct="1"/>
            <a:r>
              <a:rPr lang="en-US" altLang="en-US" sz="3600" dirty="0">
                <a:latin typeface="+mn-lt"/>
              </a:rPr>
              <a:t>Silviculture</a:t>
            </a:r>
          </a:p>
        </p:txBody>
      </p:sp>
      <p:sp>
        <p:nvSpPr>
          <p:cNvPr id="4" name="Rectangle 2">
            <a:extLst>
              <a:ext uri="{FF2B5EF4-FFF2-40B4-BE49-F238E27FC236}">
                <a16:creationId xmlns:a16="http://schemas.microsoft.com/office/drawing/2014/main" id="{8F3B1448-1084-CBD0-86B2-503FEB267C4E}"/>
              </a:ext>
            </a:extLst>
          </p:cNvPr>
          <p:cNvSpPr txBox="1">
            <a:spLocks noChangeArrowheads="1"/>
          </p:cNvSpPr>
          <p:nvPr/>
        </p:nvSpPr>
        <p:spPr>
          <a:xfrm>
            <a:off x="1884561" y="4516611"/>
            <a:ext cx="629689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i="1" dirty="0">
                <a:latin typeface="+mn-lt"/>
              </a:rPr>
              <a:t>(Applied Forest Ecology)</a:t>
            </a:r>
          </a:p>
        </p:txBody>
      </p:sp>
    </p:spTree>
    <p:extLst>
      <p:ext uri="{BB962C8B-B14F-4D97-AF65-F5344CB8AC3E}">
        <p14:creationId xmlns:p14="http://schemas.microsoft.com/office/powerpoint/2010/main" val="28875049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A9A7D72F-E9BE-48CE-B803-B846A5CF31E6}"/>
              </a:ext>
            </a:extLst>
          </p:cNvPr>
          <p:cNvSpPr txBox="1">
            <a:spLocks noChangeArrowheads="1"/>
          </p:cNvSpPr>
          <p:nvPr/>
        </p:nvSpPr>
        <p:spPr bwMode="auto">
          <a:xfrm>
            <a:off x="822223" y="215695"/>
            <a:ext cx="7086600" cy="41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250" dirty="0">
                <a:latin typeface="+mn-lt"/>
              </a:rPr>
              <a:t>Harvesting is the main tool for forest management.</a:t>
            </a:r>
          </a:p>
        </p:txBody>
      </p:sp>
      <p:pic>
        <p:nvPicPr>
          <p:cNvPr id="40963" name="Picture 3">
            <a:extLst>
              <a:ext uri="{FF2B5EF4-FFF2-40B4-BE49-F238E27FC236}">
                <a16:creationId xmlns:a16="http://schemas.microsoft.com/office/drawing/2014/main" id="{AC97BC66-E06F-4390-AEF9-AB9BBA5F54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90" y="921775"/>
            <a:ext cx="7443019" cy="55822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3213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4EB70C3-3B38-4D32-9460-A659E9CAFB60}"/>
              </a:ext>
            </a:extLst>
          </p:cNvPr>
          <p:cNvSpPr>
            <a:spLocks noGrp="1" noChangeArrowheads="1"/>
          </p:cNvSpPr>
          <p:nvPr>
            <p:ph type="title"/>
          </p:nvPr>
        </p:nvSpPr>
        <p:spPr/>
        <p:txBody>
          <a:bodyPr>
            <a:normAutofit/>
          </a:bodyPr>
          <a:lstStyle/>
          <a:p>
            <a:pPr eaLnBrk="1" hangingPunct="1"/>
            <a:r>
              <a:rPr lang="en-US" altLang="en-US" sz="3200" dirty="0">
                <a:latin typeface="+mn-lt"/>
              </a:rPr>
              <a:t>Management Activities Have Two Broad Goals</a:t>
            </a:r>
          </a:p>
        </p:txBody>
      </p:sp>
      <p:sp>
        <p:nvSpPr>
          <p:cNvPr id="154627" name="Rectangle 3">
            <a:extLst>
              <a:ext uri="{FF2B5EF4-FFF2-40B4-BE49-F238E27FC236}">
                <a16:creationId xmlns:a16="http://schemas.microsoft.com/office/drawing/2014/main" id="{81BBCF99-36F4-4135-B8F4-9EEE422CD5E0}"/>
              </a:ext>
            </a:extLst>
          </p:cNvPr>
          <p:cNvSpPr>
            <a:spLocks noGrp="1" noChangeArrowheads="1"/>
          </p:cNvSpPr>
          <p:nvPr>
            <p:ph type="body" idx="1"/>
          </p:nvPr>
        </p:nvSpPr>
        <p:spPr>
          <a:xfrm>
            <a:off x="1059538" y="2233942"/>
            <a:ext cx="7024923" cy="971550"/>
          </a:xfrm>
        </p:spPr>
        <p:txBody>
          <a:bodyPr>
            <a:noAutofit/>
          </a:bodyPr>
          <a:lstStyle/>
          <a:p>
            <a:pPr marL="0" indent="0">
              <a:buNone/>
            </a:pPr>
            <a:r>
              <a:rPr lang="en-US" altLang="en-US" sz="2800" dirty="0"/>
              <a:t>1. Grow the trees that are already present</a:t>
            </a:r>
          </a:p>
          <a:p>
            <a:pPr lvl="1" eaLnBrk="1" hangingPunct="1"/>
            <a:r>
              <a:rPr lang="en-US" altLang="en-US" sz="2800" dirty="0"/>
              <a:t>Tending (“Intermediate Activities”)</a:t>
            </a:r>
          </a:p>
        </p:txBody>
      </p:sp>
      <p:sp>
        <p:nvSpPr>
          <p:cNvPr id="4" name="Rectangle 3">
            <a:extLst>
              <a:ext uri="{FF2B5EF4-FFF2-40B4-BE49-F238E27FC236}">
                <a16:creationId xmlns:a16="http://schemas.microsoft.com/office/drawing/2014/main" id="{B1A34AC1-7188-4633-B9E0-4B6850866DB9}"/>
              </a:ext>
            </a:extLst>
          </p:cNvPr>
          <p:cNvSpPr txBox="1">
            <a:spLocks noChangeArrowheads="1"/>
          </p:cNvSpPr>
          <p:nvPr/>
        </p:nvSpPr>
        <p:spPr bwMode="auto">
          <a:xfrm>
            <a:off x="1059538" y="3748745"/>
            <a:ext cx="5829300" cy="17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eaLnBrk="1" hangingPunct="1">
              <a:buNone/>
              <a:defRPr/>
            </a:pPr>
            <a:endParaRPr lang="en-US" altLang="en-US" sz="2800" dirty="0"/>
          </a:p>
          <a:p>
            <a:pPr marL="0" indent="0" eaLnBrk="1" hangingPunct="1">
              <a:buNone/>
              <a:defRPr/>
            </a:pPr>
            <a:r>
              <a:rPr lang="en-US" altLang="en-US" sz="2800" dirty="0"/>
              <a:t>2. Start new trees</a:t>
            </a:r>
          </a:p>
          <a:p>
            <a:pPr lvl="1" eaLnBrk="1" hangingPunct="1">
              <a:buFont typeface="Arial" panose="020B0604020202020204" pitchFamily="34" charset="0"/>
              <a:buChar char="•"/>
              <a:defRPr/>
            </a:pPr>
            <a:r>
              <a:rPr lang="en-US" altLang="en-US" dirty="0"/>
              <a:t>Regenerating</a:t>
            </a:r>
          </a:p>
        </p:txBody>
      </p:sp>
    </p:spTree>
    <p:extLst>
      <p:ext uri="{BB962C8B-B14F-4D97-AF65-F5344CB8AC3E}">
        <p14:creationId xmlns:p14="http://schemas.microsoft.com/office/powerpoint/2010/main" val="424317588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62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3CB607-7480-4B85-BC55-E42B64917CA2}"/>
              </a:ext>
            </a:extLst>
          </p:cNvPr>
          <p:cNvSpPr>
            <a:spLocks noGrp="1" noChangeArrowheads="1"/>
          </p:cNvSpPr>
          <p:nvPr>
            <p:ph type="title"/>
          </p:nvPr>
        </p:nvSpPr>
        <p:spPr>
          <a:xfrm>
            <a:off x="785388" y="394097"/>
            <a:ext cx="5829300" cy="857250"/>
          </a:xfrm>
        </p:spPr>
        <p:txBody>
          <a:bodyPr/>
          <a:lstStyle/>
          <a:p>
            <a:pPr eaLnBrk="1" hangingPunct="1"/>
            <a:r>
              <a:rPr lang="en-US" altLang="en-US" dirty="0">
                <a:latin typeface="+mn-lt"/>
              </a:rPr>
              <a:t>Tending Practices</a:t>
            </a:r>
          </a:p>
        </p:txBody>
      </p:sp>
      <p:sp>
        <p:nvSpPr>
          <p:cNvPr id="186371" name="Rectangle 3">
            <a:extLst>
              <a:ext uri="{FF2B5EF4-FFF2-40B4-BE49-F238E27FC236}">
                <a16:creationId xmlns:a16="http://schemas.microsoft.com/office/drawing/2014/main" id="{06A808BA-36ED-4C19-8CAE-D89B977BF3F7}"/>
              </a:ext>
            </a:extLst>
          </p:cNvPr>
          <p:cNvSpPr>
            <a:spLocks noGrp="1" noChangeArrowheads="1"/>
          </p:cNvSpPr>
          <p:nvPr>
            <p:ph type="body" idx="1"/>
          </p:nvPr>
        </p:nvSpPr>
        <p:spPr>
          <a:xfrm>
            <a:off x="257175" y="2108315"/>
            <a:ext cx="4206760" cy="971550"/>
          </a:xfrm>
        </p:spPr>
        <p:txBody>
          <a:bodyPr>
            <a:noAutofit/>
          </a:bodyPr>
          <a:lstStyle/>
          <a:p>
            <a:pPr eaLnBrk="1" hangingPunct="1"/>
            <a:r>
              <a:rPr lang="en-US" altLang="en-US" sz="2400" dirty="0"/>
              <a:t>Taking care of existing trees</a:t>
            </a:r>
          </a:p>
          <a:p>
            <a:pPr eaLnBrk="1" hangingPunct="1"/>
            <a:endParaRPr lang="en-US" altLang="en-US" sz="2400" dirty="0"/>
          </a:p>
          <a:p>
            <a:pPr eaLnBrk="1" hangingPunct="1"/>
            <a:r>
              <a:rPr lang="en-US" altLang="en-US" sz="2400" dirty="0"/>
              <a:t>Remove less desirable trees</a:t>
            </a:r>
          </a:p>
          <a:p>
            <a:pPr eaLnBrk="1" hangingPunct="1"/>
            <a:endParaRPr lang="en-US" altLang="en-US" sz="2400" dirty="0"/>
          </a:p>
          <a:p>
            <a:pPr eaLnBrk="1" hangingPunct="1"/>
            <a:r>
              <a:rPr lang="en-US" altLang="en-US" sz="2400" dirty="0"/>
              <a:t>Regeneration is not the goal</a:t>
            </a:r>
          </a:p>
        </p:txBody>
      </p:sp>
      <p:pic>
        <p:nvPicPr>
          <p:cNvPr id="45060" name="Picture 1">
            <a:extLst>
              <a:ext uri="{FF2B5EF4-FFF2-40B4-BE49-F238E27FC236}">
                <a16:creationId xmlns:a16="http://schemas.microsoft.com/office/drawing/2014/main" id="{0E6FEC4C-5489-4AE5-96AA-F1BBEB774E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5874" y="972116"/>
            <a:ext cx="4570951" cy="47406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092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6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F8FE9F1-9FAA-4BF8-9667-F52EE8FDF6E9}"/>
              </a:ext>
            </a:extLst>
          </p:cNvPr>
          <p:cNvSpPr>
            <a:spLocks noGrp="1" noChangeArrowheads="1"/>
          </p:cNvSpPr>
          <p:nvPr>
            <p:ph type="title"/>
          </p:nvPr>
        </p:nvSpPr>
        <p:spPr>
          <a:xfrm>
            <a:off x="560183" y="369916"/>
            <a:ext cx="6572250" cy="742950"/>
          </a:xfrm>
        </p:spPr>
        <p:txBody>
          <a:bodyPr/>
          <a:lstStyle/>
          <a:p>
            <a:r>
              <a:rPr lang="en-US" altLang="en-US" dirty="0">
                <a:latin typeface="+mn-lt"/>
              </a:rPr>
              <a:t>Intermediate Cuttings - Thinning</a:t>
            </a:r>
          </a:p>
        </p:txBody>
      </p:sp>
      <p:sp>
        <p:nvSpPr>
          <p:cNvPr id="86019" name="Rectangle 3">
            <a:extLst>
              <a:ext uri="{FF2B5EF4-FFF2-40B4-BE49-F238E27FC236}">
                <a16:creationId xmlns:a16="http://schemas.microsoft.com/office/drawing/2014/main" id="{2AC888D2-AB54-403C-8AB4-C88E386DB0F4}"/>
              </a:ext>
            </a:extLst>
          </p:cNvPr>
          <p:cNvSpPr>
            <a:spLocks noGrp="1" noChangeArrowheads="1"/>
          </p:cNvSpPr>
          <p:nvPr>
            <p:ph type="body" idx="1"/>
          </p:nvPr>
        </p:nvSpPr>
        <p:spPr>
          <a:xfrm>
            <a:off x="236912" y="2249112"/>
            <a:ext cx="2714517" cy="2961409"/>
          </a:xfrm>
        </p:spPr>
        <p:txBody>
          <a:bodyPr>
            <a:normAutofit/>
          </a:bodyPr>
          <a:lstStyle/>
          <a:p>
            <a:r>
              <a:rPr lang="en-US" altLang="en-US" sz="2400" dirty="0"/>
              <a:t>Increase growth of desirable trees</a:t>
            </a:r>
          </a:p>
          <a:p>
            <a:endParaRPr lang="en-US" altLang="en-US" sz="2400" dirty="0"/>
          </a:p>
          <a:p>
            <a:r>
              <a:rPr lang="en-US" altLang="en-US" sz="2400" dirty="0"/>
              <a:t>Remove less desirable trees</a:t>
            </a:r>
          </a:p>
        </p:txBody>
      </p:sp>
      <p:pic>
        <p:nvPicPr>
          <p:cNvPr id="5" name="Picture 1">
            <a:extLst>
              <a:ext uri="{FF2B5EF4-FFF2-40B4-BE49-F238E27FC236}">
                <a16:creationId xmlns:a16="http://schemas.microsoft.com/office/drawing/2014/main" id="{DDE74229-FE7C-4BEA-8113-5D3EEF1B0C0D}"/>
              </a:ext>
            </a:extLst>
          </p:cNvPr>
          <p:cNvPicPr>
            <a:picLocks noChangeAspect="1"/>
          </p:cNvPicPr>
          <p:nvPr/>
        </p:nvPicPr>
        <p:blipFill>
          <a:blip r:embed="rId3">
            <a:extLst>
              <a:ext uri="{28A0092B-C50C-407E-A947-70E740481C1C}">
                <a14:useLocalDpi xmlns:a14="http://schemas.microsoft.com/office/drawing/2010/main" val="0"/>
              </a:ext>
            </a:extLst>
          </a:blip>
          <a:srcRect l="20132" t="39584" r="55856" b="19791"/>
          <a:stretch>
            <a:fillRect/>
          </a:stretch>
        </p:blipFill>
        <p:spPr bwMode="auto">
          <a:xfrm>
            <a:off x="3080913" y="1112865"/>
            <a:ext cx="5826175" cy="55414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926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5 Diagram of Crop Tree">
            <a:extLst>
              <a:ext uri="{FF2B5EF4-FFF2-40B4-BE49-F238E27FC236}">
                <a16:creationId xmlns:a16="http://schemas.microsoft.com/office/drawing/2014/main" id="{5CD549C4-16BC-4FF4-84CA-3F6B259BC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857250"/>
            <a:ext cx="17418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16 Diagram of cull tree">
            <a:extLst>
              <a:ext uri="{FF2B5EF4-FFF2-40B4-BE49-F238E27FC236}">
                <a16:creationId xmlns:a16="http://schemas.microsoft.com/office/drawing/2014/main" id="{2A93D9B0-B35E-4659-AF58-E2C382B20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57250"/>
            <a:ext cx="1905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17 Diagram of sound cull tree">
            <a:extLst>
              <a:ext uri="{FF2B5EF4-FFF2-40B4-BE49-F238E27FC236}">
                <a16:creationId xmlns:a16="http://schemas.microsoft.com/office/drawing/2014/main" id="{1F2B5E88-5C67-4158-B2D4-869951E65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857250"/>
            <a:ext cx="175855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39111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EEEA0F9-64A8-4D03-9B75-546164ECB2CB}"/>
              </a:ext>
            </a:extLst>
          </p:cNvPr>
          <p:cNvSpPr>
            <a:spLocks noGrp="1" noChangeArrowheads="1"/>
          </p:cNvSpPr>
          <p:nvPr>
            <p:ph type="title"/>
          </p:nvPr>
        </p:nvSpPr>
        <p:spPr>
          <a:xfrm>
            <a:off x="365523" y="319700"/>
            <a:ext cx="5829300" cy="685800"/>
          </a:xfrm>
        </p:spPr>
        <p:txBody>
          <a:bodyPr/>
          <a:lstStyle/>
          <a:p>
            <a:pPr eaLnBrk="1" hangingPunct="1"/>
            <a:r>
              <a:rPr lang="en-US" altLang="en-US" dirty="0">
                <a:latin typeface="+mn-lt"/>
                <a:cs typeface="Arial" panose="020B0604020202020204" pitchFamily="34" charset="0"/>
              </a:rPr>
              <a:t>Regeneration Harvests</a:t>
            </a:r>
          </a:p>
        </p:txBody>
      </p:sp>
      <p:pic>
        <p:nvPicPr>
          <p:cNvPr id="49155" name="Object 4" descr="npo00001e">
            <a:extLst>
              <a:ext uri="{FF2B5EF4-FFF2-40B4-BE49-F238E27FC236}">
                <a16:creationId xmlns:a16="http://schemas.microsoft.com/office/drawing/2014/main" id="{AD25CD5E-73E1-47E2-A919-D2552698E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522" y="1159162"/>
            <a:ext cx="5264471" cy="5486081"/>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2">
            <a:extLst>
              <a:ext uri="{FF2B5EF4-FFF2-40B4-BE49-F238E27FC236}">
                <a16:creationId xmlns:a16="http://schemas.microsoft.com/office/drawing/2014/main" id="{6C6CFE52-53DB-E1AA-961A-9CB70AB3F5CB}"/>
              </a:ext>
            </a:extLst>
          </p:cNvPr>
          <p:cNvSpPr txBox="1">
            <a:spLocks noChangeArrowheads="1"/>
          </p:cNvSpPr>
          <p:nvPr/>
        </p:nvSpPr>
        <p:spPr bwMode="auto">
          <a:xfrm>
            <a:off x="5921409" y="2125350"/>
            <a:ext cx="2986618" cy="1466299"/>
          </a:xfrm>
          <a:prstGeom prst="rect">
            <a:avLst/>
          </a:prstGeom>
          <a:solidFill>
            <a:schemeClr val="accent6"/>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dirty="0">
                <a:latin typeface="+mn-lt"/>
              </a:rPr>
              <a:t>Opening size is the key to determining which species will regenerate</a:t>
            </a:r>
          </a:p>
        </p:txBody>
      </p:sp>
      <p:sp>
        <p:nvSpPr>
          <p:cNvPr id="3" name="Text Box 2">
            <a:extLst>
              <a:ext uri="{FF2B5EF4-FFF2-40B4-BE49-F238E27FC236}">
                <a16:creationId xmlns:a16="http://schemas.microsoft.com/office/drawing/2014/main" id="{63BD1E39-A99E-C1BF-6B19-7022A28BE70F}"/>
              </a:ext>
            </a:extLst>
          </p:cNvPr>
          <p:cNvSpPr txBox="1">
            <a:spLocks noChangeArrowheads="1"/>
          </p:cNvSpPr>
          <p:nvPr/>
        </p:nvSpPr>
        <p:spPr bwMode="auto">
          <a:xfrm>
            <a:off x="5921409" y="4386769"/>
            <a:ext cx="2986618" cy="1466299"/>
          </a:xfrm>
          <a:prstGeom prst="rect">
            <a:avLst/>
          </a:prstGeom>
          <a:solidFill>
            <a:schemeClr val="accent6"/>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dirty="0">
                <a:latin typeface="+mn-lt"/>
              </a:rPr>
              <a:t>Openings are increasingly being designed to mimic natural disturbances</a:t>
            </a:r>
          </a:p>
        </p:txBody>
      </p:sp>
    </p:spTree>
    <p:extLst>
      <p:ext uri="{BB962C8B-B14F-4D97-AF65-F5344CB8AC3E}">
        <p14:creationId xmlns:p14="http://schemas.microsoft.com/office/powerpoint/2010/main" val="13349879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CAF28F9-08AF-10AD-F732-3E369CC90F37}"/>
              </a:ext>
            </a:extLst>
          </p:cNvPr>
          <p:cNvSpPr>
            <a:spLocks noGrp="1" noChangeArrowheads="1"/>
          </p:cNvSpPr>
          <p:nvPr>
            <p:ph type="title"/>
          </p:nvPr>
        </p:nvSpPr>
        <p:spPr>
          <a:xfrm>
            <a:off x="647700" y="304800"/>
            <a:ext cx="7772400" cy="1143000"/>
          </a:xfrm>
        </p:spPr>
        <p:txBody>
          <a:bodyPr/>
          <a:lstStyle/>
          <a:p>
            <a:r>
              <a:rPr lang="en-US" altLang="en-US" dirty="0">
                <a:solidFill>
                  <a:schemeClr val="tx1"/>
                </a:solidFill>
                <a:latin typeface="+mn-lt"/>
                <a:cs typeface="Arial" panose="020B0604020202020204" pitchFamily="34" charset="0"/>
              </a:rPr>
              <a:t>Succession</a:t>
            </a:r>
          </a:p>
        </p:txBody>
      </p:sp>
      <p:sp>
        <p:nvSpPr>
          <p:cNvPr id="24579" name="Rectangle 4">
            <a:extLst>
              <a:ext uri="{FF2B5EF4-FFF2-40B4-BE49-F238E27FC236}">
                <a16:creationId xmlns:a16="http://schemas.microsoft.com/office/drawing/2014/main" id="{62100CD7-D5C0-9E86-5A35-203A0172DA1C}"/>
              </a:ext>
            </a:extLst>
          </p:cNvPr>
          <p:cNvSpPr>
            <a:spLocks noChangeArrowheads="1"/>
          </p:cNvSpPr>
          <p:nvPr/>
        </p:nvSpPr>
        <p:spPr bwMode="auto">
          <a:xfrm>
            <a:off x="482600" y="4953000"/>
            <a:ext cx="6546850" cy="4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mn-lt"/>
              </a:rPr>
              <a:t>Forests are </a:t>
            </a:r>
            <a:r>
              <a:rPr lang="en-US" altLang="en-US" sz="2400" b="1">
                <a:latin typeface="+mn-lt"/>
              </a:rPr>
              <a:t>constantly changing</a:t>
            </a:r>
            <a:r>
              <a:rPr lang="en-US" altLang="en-US" sz="2400">
                <a:latin typeface="+mn-lt"/>
              </a:rPr>
              <a:t>.</a:t>
            </a:r>
          </a:p>
        </p:txBody>
      </p:sp>
      <p:sp>
        <p:nvSpPr>
          <p:cNvPr id="24580" name="Rectangle 4">
            <a:extLst>
              <a:ext uri="{FF2B5EF4-FFF2-40B4-BE49-F238E27FC236}">
                <a16:creationId xmlns:a16="http://schemas.microsoft.com/office/drawing/2014/main" id="{0CAA5E48-E306-7B40-059B-A89A622E184F}"/>
              </a:ext>
            </a:extLst>
          </p:cNvPr>
          <p:cNvSpPr>
            <a:spLocks noChangeArrowheads="1"/>
          </p:cNvSpPr>
          <p:nvPr/>
        </p:nvSpPr>
        <p:spPr bwMode="auto">
          <a:xfrm>
            <a:off x="482600" y="3297238"/>
            <a:ext cx="8077200" cy="77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mn-lt"/>
              </a:rPr>
              <a:t>Trees are </a:t>
            </a:r>
            <a:r>
              <a:rPr lang="en-US" altLang="en-US" sz="2400" b="1">
                <a:latin typeface="+mn-lt"/>
              </a:rPr>
              <a:t>constantly competing </a:t>
            </a:r>
            <a:r>
              <a:rPr lang="en-US" altLang="en-US" sz="2400">
                <a:latin typeface="+mn-lt"/>
              </a:rPr>
              <a:t>with each other for resources, particularly </a:t>
            </a:r>
            <a:r>
              <a:rPr lang="en-US" altLang="en-US" sz="2400" b="1">
                <a:latin typeface="+mn-lt"/>
              </a:rPr>
              <a:t>light</a:t>
            </a:r>
            <a:r>
              <a:rPr lang="en-US" altLang="en-US" sz="2400">
                <a:latin typeface="+mn-lt"/>
              </a:rPr>
              <a:t>.</a:t>
            </a:r>
          </a:p>
        </p:txBody>
      </p:sp>
      <p:sp>
        <p:nvSpPr>
          <p:cNvPr id="24581" name="Text Box 3">
            <a:extLst>
              <a:ext uri="{FF2B5EF4-FFF2-40B4-BE49-F238E27FC236}">
                <a16:creationId xmlns:a16="http://schemas.microsoft.com/office/drawing/2014/main" id="{7ACFA9E0-77A9-4C5F-F43C-B0B8A6103219}"/>
              </a:ext>
            </a:extLst>
          </p:cNvPr>
          <p:cNvSpPr txBox="1">
            <a:spLocks noChangeArrowheads="1"/>
          </p:cNvSpPr>
          <p:nvPr/>
        </p:nvSpPr>
        <p:spPr bwMode="auto">
          <a:xfrm>
            <a:off x="495300" y="1828800"/>
            <a:ext cx="8153400" cy="4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mn-lt"/>
              </a:rPr>
              <a:t>Succession is the change in plant communities over time.</a:t>
            </a:r>
          </a:p>
        </p:txBody>
      </p:sp>
    </p:spTree>
    <p:extLst>
      <p:ext uri="{BB962C8B-B14F-4D97-AF65-F5344CB8AC3E}">
        <p14:creationId xmlns:p14="http://schemas.microsoft.com/office/powerpoint/2010/main" val="105736905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7F4E6E48-3AC2-4B74-9B25-BAFF906EEEF5}"/>
              </a:ext>
            </a:extLst>
          </p:cNvPr>
          <p:cNvSpPr txBox="1">
            <a:spLocks noChangeArrowheads="1"/>
          </p:cNvSpPr>
          <p:nvPr/>
        </p:nvSpPr>
        <p:spPr bwMode="auto">
          <a:xfrm>
            <a:off x="87695" y="1687338"/>
            <a:ext cx="1449436" cy="32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50" dirty="0">
                <a:latin typeface="+mn-lt"/>
              </a:rPr>
              <a:t>Stump Sprouts</a:t>
            </a:r>
          </a:p>
        </p:txBody>
      </p:sp>
      <p:pic>
        <p:nvPicPr>
          <p:cNvPr id="51204" name="Picture 4" descr="browse">
            <a:extLst>
              <a:ext uri="{FF2B5EF4-FFF2-40B4-BE49-F238E27FC236}">
                <a16:creationId xmlns:a16="http://schemas.microsoft.com/office/drawing/2014/main" id="{0C4C196A-8C0E-4DAD-9D2F-CC569EC96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73" y="2094086"/>
            <a:ext cx="3636169" cy="24634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 Box 5">
            <a:extLst>
              <a:ext uri="{FF2B5EF4-FFF2-40B4-BE49-F238E27FC236}">
                <a16:creationId xmlns:a16="http://schemas.microsoft.com/office/drawing/2014/main" id="{85C9C9F6-72FE-4437-9E50-226E4C27AD7D}"/>
              </a:ext>
            </a:extLst>
          </p:cNvPr>
          <p:cNvSpPr txBox="1">
            <a:spLocks noChangeArrowheads="1"/>
          </p:cNvSpPr>
          <p:nvPr/>
        </p:nvSpPr>
        <p:spPr bwMode="auto">
          <a:xfrm>
            <a:off x="-81481" y="211724"/>
            <a:ext cx="4877554" cy="55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latin typeface="+mn-lt"/>
              </a:rPr>
              <a:t>Regeneration Happens!</a:t>
            </a:r>
          </a:p>
        </p:txBody>
      </p:sp>
      <p:pic>
        <p:nvPicPr>
          <p:cNvPr id="51206" name="Picture 6" descr="aspen patchcut regenerating">
            <a:extLst>
              <a:ext uri="{FF2B5EF4-FFF2-40B4-BE49-F238E27FC236}">
                <a16:creationId xmlns:a16="http://schemas.microsoft.com/office/drawing/2014/main" id="{D9FB5F38-A90B-450A-B457-13A9C1CC7551}"/>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r="-17" b="-53"/>
          <a:stretch>
            <a:fillRect/>
          </a:stretch>
        </p:blipFill>
        <p:spPr bwMode="auto">
          <a:xfrm>
            <a:off x="3896321" y="3796734"/>
            <a:ext cx="4071469" cy="28495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Rectangle 7">
            <a:extLst>
              <a:ext uri="{FF2B5EF4-FFF2-40B4-BE49-F238E27FC236}">
                <a16:creationId xmlns:a16="http://schemas.microsoft.com/office/drawing/2014/main" id="{50C28933-B8DC-40FF-B3CC-643A23C944D8}"/>
              </a:ext>
            </a:extLst>
          </p:cNvPr>
          <p:cNvSpPr>
            <a:spLocks noChangeArrowheads="1"/>
          </p:cNvSpPr>
          <p:nvPr/>
        </p:nvSpPr>
        <p:spPr bwMode="auto">
          <a:xfrm>
            <a:off x="8110069" y="4557490"/>
            <a:ext cx="909722" cy="56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50" dirty="0">
                <a:latin typeface="+mn-lt"/>
              </a:rPr>
              <a:t>Root suckers</a:t>
            </a:r>
          </a:p>
        </p:txBody>
      </p:sp>
      <p:sp>
        <p:nvSpPr>
          <p:cNvPr id="51210" name="Text Box 10">
            <a:extLst>
              <a:ext uri="{FF2B5EF4-FFF2-40B4-BE49-F238E27FC236}">
                <a16:creationId xmlns:a16="http://schemas.microsoft.com/office/drawing/2014/main" id="{C4EC203E-F79E-44A2-867F-71819CF67D06}"/>
              </a:ext>
            </a:extLst>
          </p:cNvPr>
          <p:cNvSpPr txBox="1">
            <a:spLocks noChangeArrowheads="1"/>
          </p:cNvSpPr>
          <p:nvPr/>
        </p:nvSpPr>
        <p:spPr bwMode="auto">
          <a:xfrm>
            <a:off x="6517363" y="376919"/>
            <a:ext cx="1143000" cy="56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50" dirty="0">
                <a:latin typeface="+mn-lt"/>
              </a:rPr>
              <a:t>Seedlings from seeds</a:t>
            </a:r>
          </a:p>
        </p:txBody>
      </p:sp>
      <p:pic>
        <p:nvPicPr>
          <p:cNvPr id="3" name="Picture 2" descr="A grassy area with trees in the back&#10;&#10;Description automatically generated with medium confidence">
            <a:extLst>
              <a:ext uri="{FF2B5EF4-FFF2-40B4-BE49-F238E27FC236}">
                <a16:creationId xmlns:a16="http://schemas.microsoft.com/office/drawing/2014/main" id="{A5755A46-6001-4459-9F31-74F25640E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5624" y="941561"/>
            <a:ext cx="4704750" cy="2646422"/>
          </a:xfrm>
          <a:prstGeom prst="rect">
            <a:avLst/>
          </a:prstGeom>
          <a:ln>
            <a:solidFill>
              <a:schemeClr val="tx1"/>
            </a:solidFill>
          </a:ln>
        </p:spPr>
      </p:pic>
    </p:spTree>
    <p:extLst>
      <p:ext uri="{BB962C8B-B14F-4D97-AF65-F5344CB8AC3E}">
        <p14:creationId xmlns:p14="http://schemas.microsoft.com/office/powerpoint/2010/main" val="28074929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D1FDDC98-A158-406A-9D35-69443C11EF39}"/>
              </a:ext>
            </a:extLst>
          </p:cNvPr>
          <p:cNvSpPr txBox="1">
            <a:spLocks noChangeArrowheads="1"/>
          </p:cNvSpPr>
          <p:nvPr/>
        </p:nvSpPr>
        <p:spPr bwMode="auto">
          <a:xfrm>
            <a:off x="291280" y="333761"/>
            <a:ext cx="3429000" cy="52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000" dirty="0">
                <a:latin typeface="+mn-lt"/>
              </a:rPr>
              <a:t>Small Openings</a:t>
            </a:r>
          </a:p>
        </p:txBody>
      </p:sp>
      <p:sp>
        <p:nvSpPr>
          <p:cNvPr id="57347" name="Rectangle 6">
            <a:extLst>
              <a:ext uri="{FF2B5EF4-FFF2-40B4-BE49-F238E27FC236}">
                <a16:creationId xmlns:a16="http://schemas.microsoft.com/office/drawing/2014/main" id="{E43481D3-A203-43CE-8BFA-A372BAF4E317}"/>
              </a:ext>
            </a:extLst>
          </p:cNvPr>
          <p:cNvSpPr>
            <a:spLocks noChangeArrowheads="1"/>
          </p:cNvSpPr>
          <p:nvPr/>
        </p:nvSpPr>
        <p:spPr bwMode="auto">
          <a:xfrm>
            <a:off x="6585155" y="3044673"/>
            <a:ext cx="1648208"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000" dirty="0">
                <a:latin typeface="+mn-lt"/>
              </a:rPr>
              <a:t> hemlock</a:t>
            </a:r>
          </a:p>
          <a:p>
            <a:pPr eaLnBrk="1" hangingPunct="1">
              <a:spcBef>
                <a:spcPct val="0"/>
              </a:spcBef>
            </a:pPr>
            <a:endParaRPr lang="en-US" altLang="en-US" sz="2000" dirty="0">
              <a:latin typeface="+mn-lt"/>
            </a:endParaRPr>
          </a:p>
          <a:p>
            <a:pPr eaLnBrk="1" hangingPunct="1">
              <a:spcBef>
                <a:spcPct val="0"/>
              </a:spcBef>
            </a:pPr>
            <a:r>
              <a:rPr lang="en-US" altLang="en-US" sz="2000" dirty="0">
                <a:latin typeface="+mn-lt"/>
              </a:rPr>
              <a:t> spruce</a:t>
            </a:r>
          </a:p>
          <a:p>
            <a:pPr eaLnBrk="1" hangingPunct="1">
              <a:spcBef>
                <a:spcPct val="0"/>
              </a:spcBef>
            </a:pPr>
            <a:endParaRPr lang="en-US" altLang="en-US" sz="2000" dirty="0">
              <a:latin typeface="+mn-lt"/>
            </a:endParaRPr>
          </a:p>
          <a:p>
            <a:pPr eaLnBrk="1" hangingPunct="1">
              <a:spcBef>
                <a:spcPct val="0"/>
              </a:spcBef>
            </a:pPr>
            <a:r>
              <a:rPr lang="en-US" altLang="en-US" sz="2000" dirty="0">
                <a:latin typeface="+mn-lt"/>
              </a:rPr>
              <a:t> sugar maple</a:t>
            </a:r>
          </a:p>
        </p:txBody>
      </p:sp>
      <p:sp>
        <p:nvSpPr>
          <p:cNvPr id="3" name="Text Box 3">
            <a:extLst>
              <a:ext uri="{FF2B5EF4-FFF2-40B4-BE49-F238E27FC236}">
                <a16:creationId xmlns:a16="http://schemas.microsoft.com/office/drawing/2014/main" id="{E449814C-2FE7-6133-73FB-9EF2EB9AD891}"/>
              </a:ext>
            </a:extLst>
          </p:cNvPr>
          <p:cNvSpPr txBox="1">
            <a:spLocks noChangeArrowheads="1"/>
          </p:cNvSpPr>
          <p:nvPr/>
        </p:nvSpPr>
        <p:spPr bwMode="auto">
          <a:xfrm>
            <a:off x="6217444" y="1301598"/>
            <a:ext cx="2926556"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mn-lt"/>
              </a:rPr>
              <a:t>If you want to grow tolerant tree species, choose a harvest system that puts less light on the ground</a:t>
            </a:r>
          </a:p>
        </p:txBody>
      </p:sp>
      <p:pic>
        <p:nvPicPr>
          <p:cNvPr id="2" name="Picture 1">
            <a:extLst>
              <a:ext uri="{FF2B5EF4-FFF2-40B4-BE49-F238E27FC236}">
                <a16:creationId xmlns:a16="http://schemas.microsoft.com/office/drawing/2014/main" id="{BAEC5E4A-514A-737E-20A9-CA1D3576F4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787" y="942497"/>
            <a:ext cx="5888836" cy="54673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178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a:extLst>
              <a:ext uri="{FF2B5EF4-FFF2-40B4-BE49-F238E27FC236}">
                <a16:creationId xmlns:a16="http://schemas.microsoft.com/office/drawing/2014/main" id="{51B33538-26AB-40A5-B9AB-404F138F90E5}"/>
              </a:ext>
            </a:extLst>
          </p:cNvPr>
          <p:cNvSpPr txBox="1">
            <a:spLocks noChangeArrowheads="1"/>
          </p:cNvSpPr>
          <p:nvPr/>
        </p:nvSpPr>
        <p:spPr bwMode="auto">
          <a:xfrm>
            <a:off x="6576322" y="3104935"/>
            <a:ext cx="2135981" cy="209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57175" indent="-257175">
              <a:spcBef>
                <a:spcPct val="0"/>
              </a:spcBef>
              <a:defRPr/>
            </a:pPr>
            <a:r>
              <a:rPr lang="en-US" altLang="en-US" sz="2000" dirty="0">
                <a:latin typeface="+mn-lt"/>
              </a:rPr>
              <a:t>white birch</a:t>
            </a:r>
          </a:p>
          <a:p>
            <a:pPr eaLnBrk="1" hangingPunct="1">
              <a:spcBef>
                <a:spcPct val="0"/>
              </a:spcBef>
              <a:buFontTx/>
              <a:buNone/>
              <a:defRPr/>
            </a:pPr>
            <a:endParaRPr lang="en-US" altLang="en-US" sz="2000" dirty="0">
              <a:latin typeface="+mn-lt"/>
            </a:endParaRPr>
          </a:p>
          <a:p>
            <a:pPr marL="257175" indent="-257175">
              <a:spcBef>
                <a:spcPct val="0"/>
              </a:spcBef>
              <a:defRPr/>
            </a:pPr>
            <a:r>
              <a:rPr lang="en-US" altLang="en-US" sz="2000" dirty="0">
                <a:latin typeface="+mn-lt"/>
              </a:rPr>
              <a:t>aspen</a:t>
            </a:r>
          </a:p>
          <a:p>
            <a:pPr eaLnBrk="1" hangingPunct="1">
              <a:spcBef>
                <a:spcPct val="0"/>
              </a:spcBef>
              <a:buFontTx/>
              <a:buNone/>
              <a:defRPr/>
            </a:pPr>
            <a:endParaRPr lang="en-US" altLang="en-US" sz="2000" dirty="0">
              <a:latin typeface="+mn-lt"/>
            </a:endParaRPr>
          </a:p>
          <a:p>
            <a:pPr marL="257175" indent="-257175">
              <a:spcBef>
                <a:spcPct val="0"/>
              </a:spcBef>
              <a:defRPr/>
            </a:pPr>
            <a:r>
              <a:rPr lang="en-US" altLang="en-US" sz="2000" dirty="0">
                <a:latin typeface="+mn-lt"/>
              </a:rPr>
              <a:t>white pine</a:t>
            </a:r>
          </a:p>
          <a:p>
            <a:pPr eaLnBrk="1" hangingPunct="1">
              <a:spcBef>
                <a:spcPct val="0"/>
              </a:spcBef>
              <a:buFontTx/>
              <a:buNone/>
              <a:defRPr/>
            </a:pPr>
            <a:endParaRPr lang="en-US" altLang="en-US" sz="2000" dirty="0">
              <a:latin typeface="+mn-lt"/>
            </a:endParaRPr>
          </a:p>
          <a:p>
            <a:pPr marL="257175" indent="-257175">
              <a:spcBef>
                <a:spcPct val="0"/>
              </a:spcBef>
              <a:defRPr/>
            </a:pPr>
            <a:r>
              <a:rPr lang="en-US" altLang="en-US" sz="2000" dirty="0">
                <a:latin typeface="+mn-lt"/>
              </a:rPr>
              <a:t>red oak</a:t>
            </a:r>
          </a:p>
        </p:txBody>
      </p:sp>
      <p:sp>
        <p:nvSpPr>
          <p:cNvPr id="59395" name="Text Box 4">
            <a:extLst>
              <a:ext uri="{FF2B5EF4-FFF2-40B4-BE49-F238E27FC236}">
                <a16:creationId xmlns:a16="http://schemas.microsoft.com/office/drawing/2014/main" id="{BE03C7C0-4368-4919-85A7-CDACE87E8853}"/>
              </a:ext>
            </a:extLst>
          </p:cNvPr>
          <p:cNvSpPr txBox="1">
            <a:spLocks noChangeArrowheads="1"/>
          </p:cNvSpPr>
          <p:nvPr/>
        </p:nvSpPr>
        <p:spPr bwMode="auto">
          <a:xfrm>
            <a:off x="392676" y="315247"/>
            <a:ext cx="3429000" cy="52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000" dirty="0">
                <a:latin typeface="+mn-lt"/>
              </a:rPr>
              <a:t>Larger Openings</a:t>
            </a:r>
          </a:p>
        </p:txBody>
      </p:sp>
      <p:sp>
        <p:nvSpPr>
          <p:cNvPr id="2" name="Text Box 3">
            <a:extLst>
              <a:ext uri="{FF2B5EF4-FFF2-40B4-BE49-F238E27FC236}">
                <a16:creationId xmlns:a16="http://schemas.microsoft.com/office/drawing/2014/main" id="{B3D5CB58-29E3-0B61-F75A-1511FD8F3BBC}"/>
              </a:ext>
            </a:extLst>
          </p:cNvPr>
          <p:cNvSpPr txBox="1">
            <a:spLocks noChangeArrowheads="1"/>
          </p:cNvSpPr>
          <p:nvPr/>
        </p:nvSpPr>
        <p:spPr bwMode="auto">
          <a:xfrm>
            <a:off x="6181035" y="1300993"/>
            <a:ext cx="2926556"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mn-lt"/>
              </a:rPr>
              <a:t>If you want to grow less tolerant tree species, choose a harvest system that allows more light to reach the ground</a:t>
            </a:r>
          </a:p>
        </p:txBody>
      </p:sp>
      <p:pic>
        <p:nvPicPr>
          <p:cNvPr id="3" name="Picture 2">
            <a:extLst>
              <a:ext uri="{FF2B5EF4-FFF2-40B4-BE49-F238E27FC236}">
                <a16:creationId xmlns:a16="http://schemas.microsoft.com/office/drawing/2014/main" id="{117CD2C9-435D-D5DF-8564-529E2AD9F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981" y="1300993"/>
            <a:ext cx="5898835" cy="44292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94581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E2347C3E-6AE0-FCD7-BE9A-9C8800C76C08}"/>
              </a:ext>
            </a:extLst>
          </p:cNvPr>
          <p:cNvSpPr txBox="1">
            <a:spLocks noChangeArrowheads="1"/>
          </p:cNvSpPr>
          <p:nvPr/>
        </p:nvSpPr>
        <p:spPr bwMode="auto">
          <a:xfrm>
            <a:off x="304800" y="304800"/>
            <a:ext cx="8382000" cy="146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latin typeface="+mn-lt"/>
              </a:rPr>
              <a:t>Patch Cuts are prescribed to regenerate a diverse portfolio of tree and shrub species, including those requiring full sunlight.</a:t>
            </a:r>
          </a:p>
        </p:txBody>
      </p:sp>
      <p:pic>
        <p:nvPicPr>
          <p:cNvPr id="15363" name="Picture 7">
            <a:extLst>
              <a:ext uri="{FF2B5EF4-FFF2-40B4-BE49-F238E27FC236}">
                <a16:creationId xmlns:a16="http://schemas.microsoft.com/office/drawing/2014/main" id="{28CB2FF7-88D5-7444-2B66-A252DA79BB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866" y="1770971"/>
            <a:ext cx="6474888" cy="4856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180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698090" y="2144763"/>
            <a:ext cx="8007350" cy="671513"/>
          </a:xfrm>
        </p:spPr>
        <p:txBody>
          <a:bodyPr>
            <a:noAutofit/>
          </a:bodyPr>
          <a:lstStyle/>
          <a:p>
            <a:pPr marL="0" indent="0">
              <a:buNone/>
              <a:defRPr/>
            </a:pPr>
            <a:r>
              <a:rPr lang="en-US" sz="4000" dirty="0"/>
              <a:t>2. Why Trees Grow Where They Do</a:t>
            </a:r>
          </a:p>
        </p:txBody>
      </p:sp>
    </p:spTree>
    <p:extLst>
      <p:ext uri="{BB962C8B-B14F-4D97-AF65-F5344CB8AC3E}">
        <p14:creationId xmlns:p14="http://schemas.microsoft.com/office/powerpoint/2010/main" val="157415094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a:extLst>
              <a:ext uri="{FF2B5EF4-FFF2-40B4-BE49-F238E27FC236}">
                <a16:creationId xmlns:a16="http://schemas.microsoft.com/office/drawing/2014/main" id="{093C092A-78BB-4F90-9DCC-6BEA91240114}"/>
              </a:ext>
            </a:extLst>
          </p:cNvPr>
          <p:cNvSpPr txBox="1">
            <a:spLocks noChangeArrowheads="1"/>
          </p:cNvSpPr>
          <p:nvPr/>
        </p:nvSpPr>
        <p:spPr bwMode="auto">
          <a:xfrm>
            <a:off x="637900" y="382245"/>
            <a:ext cx="8026265" cy="571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AutoNum type="arabicPeriod"/>
            </a:pPr>
            <a:r>
              <a:rPr lang="en-US" altLang="en-US" sz="2400" dirty="0">
                <a:latin typeface="+mn-lt"/>
              </a:rPr>
              <a:t>Genetics: </a:t>
            </a:r>
          </a:p>
          <a:p>
            <a:pPr marL="457200" lvl="1" indent="0">
              <a:spcBef>
                <a:spcPct val="50000"/>
              </a:spcBef>
              <a:buNone/>
            </a:pPr>
            <a:r>
              <a:rPr lang="en-US" altLang="en-US" sz="2400" dirty="0">
                <a:latin typeface="+mn-lt"/>
              </a:rPr>
              <a:t>- Adaptations over time, different strategies for survival</a:t>
            </a:r>
          </a:p>
          <a:p>
            <a:pPr>
              <a:spcBef>
                <a:spcPct val="50000"/>
              </a:spcBef>
              <a:buFontTx/>
              <a:buAutoNum type="arabicPeriod"/>
            </a:pPr>
            <a:endParaRPr lang="en-US" altLang="en-US" sz="2400" dirty="0">
              <a:latin typeface="+mn-lt"/>
            </a:endParaRPr>
          </a:p>
          <a:p>
            <a:pPr>
              <a:spcBef>
                <a:spcPct val="50000"/>
              </a:spcBef>
              <a:buFontTx/>
              <a:buNone/>
            </a:pPr>
            <a:r>
              <a:rPr lang="en-US" altLang="en-US" sz="2400" dirty="0">
                <a:latin typeface="+mn-lt"/>
              </a:rPr>
              <a:t>2. Growing Site: </a:t>
            </a:r>
          </a:p>
          <a:p>
            <a:pPr>
              <a:spcBef>
                <a:spcPct val="50000"/>
              </a:spcBef>
              <a:buFontTx/>
              <a:buNone/>
            </a:pPr>
            <a:r>
              <a:rPr lang="en-US" altLang="en-US" sz="2400" dirty="0">
                <a:latin typeface="+mn-lt"/>
              </a:rPr>
              <a:t>	- Climate: length of growing season, precipitation</a:t>
            </a:r>
          </a:p>
          <a:p>
            <a:pPr>
              <a:spcBef>
                <a:spcPct val="50000"/>
              </a:spcBef>
              <a:buFontTx/>
              <a:buNone/>
            </a:pPr>
            <a:r>
              <a:rPr lang="en-US" altLang="en-US" sz="2400" dirty="0">
                <a:latin typeface="+mn-lt"/>
              </a:rPr>
              <a:t>	- Soils: water and nutrient levels, productivity</a:t>
            </a:r>
          </a:p>
          <a:p>
            <a:pPr>
              <a:spcBef>
                <a:spcPct val="50000"/>
              </a:spcBef>
              <a:buFontTx/>
              <a:buNone/>
            </a:pPr>
            <a:r>
              <a:rPr lang="en-US" altLang="en-US" sz="2400" dirty="0">
                <a:latin typeface="+mn-lt"/>
              </a:rPr>
              <a:t>	- Topography: slope, aspect and elevation</a:t>
            </a:r>
          </a:p>
          <a:p>
            <a:pPr>
              <a:spcBef>
                <a:spcPct val="50000"/>
              </a:spcBef>
              <a:buFontTx/>
              <a:buNone/>
            </a:pPr>
            <a:endParaRPr lang="en-US" altLang="en-US" sz="2400" dirty="0">
              <a:latin typeface="+mn-lt"/>
            </a:endParaRPr>
          </a:p>
          <a:p>
            <a:pPr>
              <a:spcBef>
                <a:spcPct val="50000"/>
              </a:spcBef>
              <a:buFontTx/>
              <a:buNone/>
            </a:pPr>
            <a:r>
              <a:rPr lang="en-US" altLang="en-US" sz="2400" dirty="0">
                <a:latin typeface="+mn-lt"/>
              </a:rPr>
              <a:t>3. Shade Tolerance</a:t>
            </a:r>
          </a:p>
          <a:p>
            <a:pPr>
              <a:spcBef>
                <a:spcPct val="50000"/>
              </a:spcBef>
              <a:buFontTx/>
              <a:buNone/>
            </a:pPr>
            <a:endParaRPr lang="en-US" altLang="en-US" sz="2400" dirty="0">
              <a:latin typeface="+mn-lt"/>
            </a:endParaRPr>
          </a:p>
          <a:p>
            <a:pPr>
              <a:spcBef>
                <a:spcPct val="50000"/>
              </a:spcBef>
              <a:buFontTx/>
              <a:buNone/>
            </a:pPr>
            <a:r>
              <a:rPr lang="en-US" altLang="en-US" sz="2400" dirty="0">
                <a:latin typeface="+mn-lt"/>
              </a:rPr>
              <a:t>4. Natural and Human Disturbances </a:t>
            </a:r>
          </a:p>
        </p:txBody>
      </p:sp>
    </p:spTree>
    <p:extLst>
      <p:ext uri="{BB962C8B-B14F-4D97-AF65-F5344CB8AC3E}">
        <p14:creationId xmlns:p14="http://schemas.microsoft.com/office/powerpoint/2010/main" val="8326284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A383C3E1-C32F-5E82-CBB9-3CC4D122F674}"/>
              </a:ext>
            </a:extLst>
          </p:cNvPr>
          <p:cNvSpPr>
            <a:spLocks noGrp="1"/>
          </p:cNvSpPr>
          <p:nvPr>
            <p:ph idx="1"/>
          </p:nvPr>
        </p:nvSpPr>
        <p:spPr>
          <a:xfrm>
            <a:off x="227115" y="1666568"/>
            <a:ext cx="2079523" cy="762000"/>
          </a:xfrm>
        </p:spPr>
        <p:txBody>
          <a:bodyPr>
            <a:normAutofit/>
          </a:bodyPr>
          <a:lstStyle/>
          <a:p>
            <a:pPr marL="0" indent="0">
              <a:buFontTx/>
              <a:buNone/>
            </a:pPr>
            <a:r>
              <a:rPr lang="en-US" altLang="en-US" sz="2800" dirty="0"/>
              <a:t>Sugar Maple</a:t>
            </a:r>
          </a:p>
        </p:txBody>
      </p:sp>
      <p:pic>
        <p:nvPicPr>
          <p:cNvPr id="10243" name="Picture 3">
            <a:extLst>
              <a:ext uri="{FF2B5EF4-FFF2-40B4-BE49-F238E27FC236}">
                <a16:creationId xmlns:a16="http://schemas.microsoft.com/office/drawing/2014/main" id="{89F54F97-1A9B-170F-595B-36708FDB0D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0"/>
            <a:ext cx="6837362" cy="6861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33474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a:extLst>
              <a:ext uri="{FF2B5EF4-FFF2-40B4-BE49-F238E27FC236}">
                <a16:creationId xmlns:a16="http://schemas.microsoft.com/office/drawing/2014/main" id="{21886D07-244C-3E05-EA5B-CA73868D7189}"/>
              </a:ext>
            </a:extLst>
          </p:cNvPr>
          <p:cNvSpPr>
            <a:spLocks noGrp="1"/>
          </p:cNvSpPr>
          <p:nvPr>
            <p:ph idx="1"/>
          </p:nvPr>
        </p:nvSpPr>
        <p:spPr>
          <a:xfrm>
            <a:off x="304800" y="1371600"/>
            <a:ext cx="1524000" cy="1284288"/>
          </a:xfrm>
        </p:spPr>
        <p:txBody>
          <a:bodyPr>
            <a:normAutofit/>
          </a:bodyPr>
          <a:lstStyle/>
          <a:p>
            <a:pPr marL="0" indent="0">
              <a:buFontTx/>
              <a:buNone/>
            </a:pPr>
            <a:r>
              <a:rPr lang="en-US" altLang="en-US" sz="2800" dirty="0"/>
              <a:t>Tulip-</a:t>
            </a:r>
          </a:p>
          <a:p>
            <a:pPr marL="0" indent="0">
              <a:buFontTx/>
              <a:buNone/>
            </a:pPr>
            <a:r>
              <a:rPr lang="en-US" altLang="en-US" sz="2800" dirty="0"/>
              <a:t>Poplar</a:t>
            </a:r>
          </a:p>
        </p:txBody>
      </p:sp>
      <p:pic>
        <p:nvPicPr>
          <p:cNvPr id="12291" name="Picture 2">
            <a:extLst>
              <a:ext uri="{FF2B5EF4-FFF2-40B4-BE49-F238E27FC236}">
                <a16:creationId xmlns:a16="http://schemas.microsoft.com/office/drawing/2014/main" id="{2C7ADFFF-DA59-7671-21D9-5CEF382A50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68389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11355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47443A94-C0BD-DBDE-23B7-70E2BC3950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01954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40300"/>
            <a:ext cx="9120285" cy="5360450"/>
          </a:xfrm>
        </p:spPr>
      </p:pic>
    </p:spTree>
    <p:extLst>
      <p:ext uri="{BB962C8B-B14F-4D97-AF65-F5344CB8AC3E}">
        <p14:creationId xmlns:p14="http://schemas.microsoft.com/office/powerpoint/2010/main" val="42095160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6" descr="Succession">
            <a:extLst>
              <a:ext uri="{FF2B5EF4-FFF2-40B4-BE49-F238E27FC236}">
                <a16:creationId xmlns:a16="http://schemas.microsoft.com/office/drawing/2014/main" id="{69C2985A-B420-4E2C-AA33-D0E10439B5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980" y="479322"/>
            <a:ext cx="8828040" cy="58993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697814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388373" y="2144763"/>
            <a:ext cx="8490155" cy="671513"/>
          </a:xfrm>
        </p:spPr>
        <p:txBody>
          <a:bodyPr>
            <a:noAutofit/>
          </a:bodyPr>
          <a:lstStyle/>
          <a:p>
            <a:pPr marL="0" indent="0">
              <a:buNone/>
              <a:defRPr/>
            </a:pPr>
            <a:r>
              <a:rPr lang="en-US" sz="4000" dirty="0"/>
              <a:t>3. </a:t>
            </a:r>
            <a:r>
              <a:rPr lang="en-US" sz="4000" dirty="0" err="1"/>
              <a:t>Oakledge</a:t>
            </a:r>
            <a:r>
              <a:rPr lang="en-US" sz="4000" dirty="0"/>
              <a:t> Forests: What Do We Have?</a:t>
            </a:r>
          </a:p>
        </p:txBody>
      </p:sp>
    </p:spTree>
    <p:extLst>
      <p:ext uri="{BB962C8B-B14F-4D97-AF65-F5344CB8AC3E}">
        <p14:creationId xmlns:p14="http://schemas.microsoft.com/office/powerpoint/2010/main" val="212599126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DA73AB-C18A-4DDB-A0A2-4ABC52A2575F}"/>
              </a:ext>
            </a:extLst>
          </p:cNvPr>
          <p:cNvSpPr txBox="1"/>
          <p:nvPr/>
        </p:nvSpPr>
        <p:spPr>
          <a:xfrm>
            <a:off x="494071" y="548599"/>
            <a:ext cx="8155858" cy="1237262"/>
          </a:xfrm>
          <a:prstGeom prst="rect">
            <a:avLst/>
          </a:prstGeom>
          <a:noFill/>
        </p:spPr>
        <p:txBody>
          <a:bodyPr wrap="square">
            <a:spAutoFit/>
          </a:bodyPr>
          <a:lstStyle/>
          <a:p>
            <a:pPr algn="l"/>
            <a:r>
              <a:rPr lang="en-US" sz="4000" b="0" i="0" u="none" strike="noStrike" baseline="0" dirty="0">
                <a:solidFill>
                  <a:srgbClr val="000000"/>
                </a:solidFill>
                <a:latin typeface="Calibri" panose="020F0502020204030204" pitchFamily="34" charset="0"/>
              </a:rPr>
              <a:t>What Types of Trees are in the </a:t>
            </a:r>
            <a:r>
              <a:rPr lang="en-US" sz="4000" b="0" i="0" u="none" strike="noStrike" baseline="0" dirty="0" err="1">
                <a:solidFill>
                  <a:srgbClr val="000000"/>
                </a:solidFill>
                <a:latin typeface="Calibri" panose="020F0502020204030204" pitchFamily="34" charset="0"/>
              </a:rPr>
              <a:t>Oakledge</a:t>
            </a:r>
            <a:r>
              <a:rPr lang="en-US" sz="4000" b="0" i="0" u="none" strike="noStrike" baseline="0" dirty="0">
                <a:solidFill>
                  <a:srgbClr val="000000"/>
                </a:solidFill>
                <a:latin typeface="Calibri" panose="020F0502020204030204" pitchFamily="34" charset="0"/>
              </a:rPr>
              <a:t> Woods?</a:t>
            </a:r>
            <a:endParaRPr lang="en-US" sz="4000" b="0" i="0" u="none" strike="noStrike" dirty="0">
              <a:solidFill>
                <a:srgbClr val="000000"/>
              </a:solidFill>
              <a:latin typeface="Calibri" panose="020F0502020204030204" pitchFamily="34" charset="0"/>
            </a:endParaRPr>
          </a:p>
        </p:txBody>
      </p:sp>
      <p:sp>
        <p:nvSpPr>
          <p:cNvPr id="8" name="TextBox 7">
            <a:extLst>
              <a:ext uri="{FF2B5EF4-FFF2-40B4-BE49-F238E27FC236}">
                <a16:creationId xmlns:a16="http://schemas.microsoft.com/office/drawing/2014/main" id="{32768F9C-A645-418C-B9D7-94D826D4A2D2}"/>
              </a:ext>
            </a:extLst>
          </p:cNvPr>
          <p:cNvSpPr txBox="1"/>
          <p:nvPr/>
        </p:nvSpPr>
        <p:spPr>
          <a:xfrm>
            <a:off x="545691" y="2429668"/>
            <a:ext cx="4618703" cy="3297954"/>
          </a:xfrm>
          <a:prstGeom prst="rect">
            <a:avLst/>
          </a:prstGeom>
          <a:noFill/>
        </p:spPr>
        <p:txBody>
          <a:bodyPr wrap="square">
            <a:spAutoFit/>
          </a:bodyPr>
          <a:lstStyle/>
          <a:p>
            <a:pPr algn="l"/>
            <a:r>
              <a:rPr lang="en-US" sz="3200" b="1" i="0" u="none" strike="noStrike" baseline="0" dirty="0">
                <a:solidFill>
                  <a:srgbClr val="FF0000"/>
                </a:solidFill>
                <a:latin typeface="Calibri" panose="020F0502020204030204" pitchFamily="34" charset="0"/>
              </a:rPr>
              <a:t>Red oak</a:t>
            </a:r>
          </a:p>
          <a:p>
            <a:pPr algn="l"/>
            <a:r>
              <a:rPr lang="en-US" sz="3200" dirty="0">
                <a:solidFill>
                  <a:srgbClr val="000000"/>
                </a:solidFill>
                <a:latin typeface="Calibri" panose="020F0502020204030204" pitchFamily="34" charset="0"/>
              </a:rPr>
              <a:t>Eastern hemlock</a:t>
            </a:r>
          </a:p>
          <a:p>
            <a:pPr algn="l"/>
            <a:r>
              <a:rPr lang="en-US" sz="3200" b="0" i="0" u="none" strike="noStrike" dirty="0">
                <a:solidFill>
                  <a:srgbClr val="000000"/>
                </a:solidFill>
                <a:latin typeface="Calibri" panose="020F0502020204030204" pitchFamily="34" charset="0"/>
              </a:rPr>
              <a:t>Eastern white pine</a:t>
            </a:r>
          </a:p>
          <a:p>
            <a:pPr algn="l"/>
            <a:r>
              <a:rPr lang="en-US" sz="3200" dirty="0">
                <a:solidFill>
                  <a:srgbClr val="000000"/>
                </a:solidFill>
                <a:latin typeface="Calibri" panose="020F0502020204030204" pitchFamily="34" charset="0"/>
              </a:rPr>
              <a:t>American beech</a:t>
            </a:r>
          </a:p>
          <a:p>
            <a:pPr algn="l"/>
            <a:r>
              <a:rPr lang="en-US" sz="3200" b="0" i="0" u="none" strike="noStrike" dirty="0">
                <a:solidFill>
                  <a:srgbClr val="000000"/>
                </a:solidFill>
                <a:latin typeface="Calibri" panose="020F0502020204030204" pitchFamily="34" charset="0"/>
              </a:rPr>
              <a:t>Red maple</a:t>
            </a:r>
          </a:p>
          <a:p>
            <a:pPr algn="l"/>
            <a:r>
              <a:rPr lang="en-US" sz="3200" dirty="0">
                <a:solidFill>
                  <a:srgbClr val="000000"/>
                </a:solidFill>
                <a:latin typeface="Calibri" panose="020F0502020204030204" pitchFamily="34" charset="0"/>
              </a:rPr>
              <a:t>Sugar maple</a:t>
            </a:r>
          </a:p>
          <a:p>
            <a:pPr algn="l"/>
            <a:r>
              <a:rPr lang="en-US" sz="3200" b="0" i="0" u="none" strike="noStrike" dirty="0">
                <a:solidFill>
                  <a:srgbClr val="000000"/>
                </a:solidFill>
                <a:latin typeface="Calibri" panose="020F0502020204030204" pitchFamily="34" charset="0"/>
              </a:rPr>
              <a:t>White birch</a:t>
            </a:r>
          </a:p>
        </p:txBody>
      </p:sp>
      <p:sp>
        <p:nvSpPr>
          <p:cNvPr id="2" name="TextBox 1">
            <a:extLst>
              <a:ext uri="{FF2B5EF4-FFF2-40B4-BE49-F238E27FC236}">
                <a16:creationId xmlns:a16="http://schemas.microsoft.com/office/drawing/2014/main" id="{E379A24D-2C59-2450-7F9E-650CE93737D6}"/>
              </a:ext>
            </a:extLst>
          </p:cNvPr>
          <p:cNvSpPr txBox="1"/>
          <p:nvPr/>
        </p:nvSpPr>
        <p:spPr>
          <a:xfrm>
            <a:off x="4884175" y="2429668"/>
            <a:ext cx="4618703" cy="2840008"/>
          </a:xfrm>
          <a:prstGeom prst="rect">
            <a:avLst/>
          </a:prstGeom>
          <a:noFill/>
        </p:spPr>
        <p:txBody>
          <a:bodyPr wrap="square">
            <a:spAutoFit/>
          </a:bodyPr>
          <a:lstStyle/>
          <a:p>
            <a:pPr algn="l"/>
            <a:r>
              <a:rPr lang="en-US" sz="3200" dirty="0">
                <a:solidFill>
                  <a:srgbClr val="000000"/>
                </a:solidFill>
                <a:latin typeface="Calibri" panose="020F0502020204030204" pitchFamily="34" charset="0"/>
              </a:rPr>
              <a:t>Yellow birch</a:t>
            </a:r>
          </a:p>
          <a:p>
            <a:pPr algn="l"/>
            <a:r>
              <a:rPr lang="en-US" sz="3200" b="0" i="0" u="none" strike="noStrike" dirty="0">
                <a:solidFill>
                  <a:srgbClr val="000000"/>
                </a:solidFill>
                <a:latin typeface="Calibri" panose="020F0502020204030204" pitchFamily="34" charset="0"/>
              </a:rPr>
              <a:t>White ash</a:t>
            </a:r>
          </a:p>
          <a:p>
            <a:pPr algn="l"/>
            <a:r>
              <a:rPr lang="en-US" sz="3200" dirty="0">
                <a:solidFill>
                  <a:srgbClr val="000000"/>
                </a:solidFill>
                <a:latin typeface="Calibri" panose="020F0502020204030204" pitchFamily="34" charset="0"/>
              </a:rPr>
              <a:t>Bigtooth aspen</a:t>
            </a:r>
          </a:p>
          <a:p>
            <a:pPr algn="l"/>
            <a:r>
              <a:rPr lang="en-US" sz="3200" b="0" i="0" u="none" strike="noStrike" dirty="0">
                <a:solidFill>
                  <a:srgbClr val="000000"/>
                </a:solidFill>
                <a:latin typeface="Calibri" panose="020F0502020204030204" pitchFamily="34" charset="0"/>
              </a:rPr>
              <a:t>Red pine</a:t>
            </a:r>
          </a:p>
          <a:p>
            <a:pPr algn="l"/>
            <a:r>
              <a:rPr lang="en-US" sz="3200" dirty="0">
                <a:solidFill>
                  <a:srgbClr val="000000"/>
                </a:solidFill>
                <a:latin typeface="Calibri" panose="020F0502020204030204" pitchFamily="34" charset="0"/>
              </a:rPr>
              <a:t>Balsam fir</a:t>
            </a:r>
          </a:p>
          <a:p>
            <a:pPr algn="l"/>
            <a:r>
              <a:rPr lang="en-US" sz="3200" b="0" i="0" u="none" strike="noStrike" dirty="0">
                <a:solidFill>
                  <a:srgbClr val="000000"/>
                </a:solidFill>
                <a:latin typeface="Calibri" panose="020F0502020204030204" pitchFamily="34" charset="0"/>
              </a:rPr>
              <a:t>Red spruce</a:t>
            </a:r>
          </a:p>
        </p:txBody>
      </p:sp>
    </p:spTree>
    <p:extLst>
      <p:ext uri="{BB962C8B-B14F-4D97-AF65-F5344CB8AC3E}">
        <p14:creationId xmlns:p14="http://schemas.microsoft.com/office/powerpoint/2010/main" val="276196966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E9596D-F5C0-484F-AF1F-9877D8BEDC63}"/>
              </a:ext>
            </a:extLst>
          </p:cNvPr>
          <p:cNvSpPr txBox="1">
            <a:spLocks/>
          </p:cNvSpPr>
          <p:nvPr/>
        </p:nvSpPr>
        <p:spPr>
          <a:xfrm>
            <a:off x="170711" y="3037522"/>
            <a:ext cx="880257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latin typeface="+mn-lt"/>
              </a:rPr>
              <a:t>Red Oak</a:t>
            </a:r>
          </a:p>
        </p:txBody>
      </p:sp>
    </p:spTree>
    <p:extLst>
      <p:ext uri="{BB962C8B-B14F-4D97-AF65-F5344CB8AC3E}">
        <p14:creationId xmlns:p14="http://schemas.microsoft.com/office/powerpoint/2010/main" val="379283654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1" y="144266"/>
            <a:ext cx="3520483" cy="6521064"/>
          </a:xfrm>
          <a:prstGeom prst="rect">
            <a:avLst/>
          </a:prstGeom>
          <a:ln>
            <a:solidFill>
              <a:srgbClr val="000000"/>
            </a:solidFill>
          </a:ln>
        </p:spPr>
      </p:pic>
      <p:sp>
        <p:nvSpPr>
          <p:cNvPr id="2" name="Title 1"/>
          <p:cNvSpPr>
            <a:spLocks noGrp="1"/>
          </p:cNvSpPr>
          <p:nvPr>
            <p:ph type="title"/>
          </p:nvPr>
        </p:nvSpPr>
        <p:spPr>
          <a:xfrm>
            <a:off x="569656" y="144266"/>
            <a:ext cx="2097491" cy="1325563"/>
          </a:xfrm>
        </p:spPr>
        <p:txBody>
          <a:bodyPr/>
          <a:lstStyle/>
          <a:p>
            <a:r>
              <a:rPr lang="en-US" dirty="0">
                <a:latin typeface="+mn-lt"/>
              </a:rPr>
              <a:t>Red Oak</a:t>
            </a:r>
          </a:p>
        </p:txBody>
      </p:sp>
      <p:sp>
        <p:nvSpPr>
          <p:cNvPr id="3" name="Content Placeholder 2"/>
          <p:cNvSpPr>
            <a:spLocks noGrp="1"/>
          </p:cNvSpPr>
          <p:nvPr>
            <p:ph idx="1"/>
          </p:nvPr>
        </p:nvSpPr>
        <p:spPr>
          <a:xfrm>
            <a:off x="325170" y="1773046"/>
            <a:ext cx="4994910" cy="3263504"/>
          </a:xfrm>
        </p:spPr>
        <p:txBody>
          <a:bodyPr>
            <a:noAutofit/>
          </a:bodyPr>
          <a:lstStyle/>
          <a:p>
            <a:r>
              <a:rPr lang="en-US" sz="2400" dirty="0"/>
              <a:t>Often found on somewhat drier sites</a:t>
            </a:r>
          </a:p>
          <a:p>
            <a:endParaRPr lang="en-US" sz="2400" dirty="0"/>
          </a:p>
          <a:p>
            <a:r>
              <a:rPr lang="en-US" sz="2400" dirty="0"/>
              <a:t>Frequently mixed with white pine, hemlock, black birch, beech, and red maple</a:t>
            </a:r>
          </a:p>
          <a:p>
            <a:endParaRPr lang="en-US" sz="2400" dirty="0"/>
          </a:p>
          <a:p>
            <a:r>
              <a:rPr lang="en-US" sz="2400" dirty="0"/>
              <a:t>Great for any animals that eat acorns, rodents, and raptors</a:t>
            </a:r>
          </a:p>
          <a:p>
            <a:endParaRPr lang="en-US" sz="2400" dirty="0"/>
          </a:p>
          <a:p>
            <a:r>
              <a:rPr lang="en-US" sz="2400" dirty="0"/>
              <a:t>Red oak is often grown for income and/or wildlife goals</a:t>
            </a:r>
          </a:p>
        </p:txBody>
      </p:sp>
    </p:spTree>
    <p:extLst>
      <p:ext uri="{BB962C8B-B14F-4D97-AF65-F5344CB8AC3E}">
        <p14:creationId xmlns:p14="http://schemas.microsoft.com/office/powerpoint/2010/main" val="196053930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4B64FF-464B-36A8-73C9-A45508D4D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1"/>
          <p:cNvSpPr>
            <a:spLocks noGrp="1"/>
          </p:cNvSpPr>
          <p:nvPr>
            <p:ph type="title"/>
          </p:nvPr>
        </p:nvSpPr>
        <p:spPr>
          <a:xfrm>
            <a:off x="773191" y="1249081"/>
            <a:ext cx="2663184" cy="994172"/>
          </a:xfrm>
        </p:spPr>
        <p:txBody>
          <a:bodyPr>
            <a:noAutofit/>
          </a:bodyPr>
          <a:lstStyle/>
          <a:p>
            <a:r>
              <a:rPr lang="en-US" sz="4400" b="1" dirty="0">
                <a:solidFill>
                  <a:schemeClr val="bg1"/>
                </a:solidFill>
                <a:latin typeface="+mn-lt"/>
              </a:rPr>
              <a:t>Red Oak</a:t>
            </a:r>
          </a:p>
        </p:txBody>
      </p:sp>
    </p:spTree>
    <p:extLst>
      <p:ext uri="{BB962C8B-B14F-4D97-AF65-F5344CB8AC3E}">
        <p14:creationId xmlns:p14="http://schemas.microsoft.com/office/powerpoint/2010/main" val="66678023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497C61-D165-78D8-E3FE-A43F55491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31682383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818C9E-43EE-85B7-71D7-05373BBA65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61128" y="839121"/>
            <a:ext cx="6712974" cy="5034731"/>
          </a:xfrm>
          <a:prstGeom prst="rect">
            <a:avLst/>
          </a:prstGeom>
        </p:spPr>
      </p:pic>
    </p:spTree>
    <p:extLst>
      <p:ext uri="{BB962C8B-B14F-4D97-AF65-F5344CB8AC3E}">
        <p14:creationId xmlns:p14="http://schemas.microsoft.com/office/powerpoint/2010/main" val="176743952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E9596D-F5C0-484F-AF1F-9877D8BEDC63}"/>
              </a:ext>
            </a:extLst>
          </p:cNvPr>
          <p:cNvSpPr txBox="1">
            <a:spLocks/>
          </p:cNvSpPr>
          <p:nvPr/>
        </p:nvSpPr>
        <p:spPr>
          <a:xfrm>
            <a:off x="170710" y="2639316"/>
            <a:ext cx="880257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latin typeface="+mn-lt"/>
              </a:rPr>
              <a:t>Northern Hardwoods</a:t>
            </a:r>
          </a:p>
        </p:txBody>
      </p:sp>
    </p:spTree>
    <p:extLst>
      <p:ext uri="{BB962C8B-B14F-4D97-AF65-F5344CB8AC3E}">
        <p14:creationId xmlns:p14="http://schemas.microsoft.com/office/powerpoint/2010/main" val="78148258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821" y="162372"/>
            <a:ext cx="4396023" cy="1325563"/>
          </a:xfrm>
        </p:spPr>
        <p:txBody>
          <a:bodyPr/>
          <a:lstStyle/>
          <a:p>
            <a:r>
              <a:rPr lang="en-US" dirty="0">
                <a:latin typeface="+mn-lt"/>
              </a:rPr>
              <a:t>Northern Hardwoods</a:t>
            </a:r>
          </a:p>
        </p:txBody>
      </p:sp>
      <p:sp>
        <p:nvSpPr>
          <p:cNvPr id="3" name="Content Placeholder 2"/>
          <p:cNvSpPr>
            <a:spLocks noGrp="1"/>
          </p:cNvSpPr>
          <p:nvPr>
            <p:ph idx="1"/>
          </p:nvPr>
        </p:nvSpPr>
        <p:spPr>
          <a:xfrm>
            <a:off x="128689" y="1185320"/>
            <a:ext cx="4778289" cy="3263504"/>
          </a:xfrm>
        </p:spPr>
        <p:txBody>
          <a:bodyPr>
            <a:noAutofit/>
          </a:bodyPr>
          <a:lstStyle/>
          <a:p>
            <a:endParaRPr lang="en-US" sz="2400" dirty="0"/>
          </a:p>
          <a:p>
            <a:r>
              <a:rPr lang="en-US" sz="2400" dirty="0"/>
              <a:t>Most abundant forest type in NH</a:t>
            </a:r>
          </a:p>
          <a:p>
            <a:endParaRPr lang="en-US" sz="2400" dirty="0"/>
          </a:p>
          <a:p>
            <a:r>
              <a:rPr lang="en-US" sz="2400" dirty="0"/>
              <a:t>A mix of sugar maple, beech, yellow birch, red maple, white ash and conifers (site &amp; disturbance matters)</a:t>
            </a:r>
          </a:p>
          <a:p>
            <a:endParaRPr lang="en-US" sz="2400" dirty="0"/>
          </a:p>
          <a:p>
            <a:r>
              <a:rPr lang="en-US" sz="2400" dirty="0"/>
              <a:t>Gray fox, flying squirrel, red-eyed vireo, white-breasted nuthatch and ovenbird</a:t>
            </a:r>
          </a:p>
          <a:p>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03" y="162372"/>
            <a:ext cx="3755247" cy="6535849"/>
          </a:xfrm>
          <a:prstGeom prst="rect">
            <a:avLst/>
          </a:prstGeom>
          <a:ln>
            <a:solidFill>
              <a:srgbClr val="000000"/>
            </a:solidFill>
          </a:ln>
        </p:spPr>
      </p:pic>
    </p:spTree>
    <p:extLst>
      <p:ext uri="{BB962C8B-B14F-4D97-AF65-F5344CB8AC3E}">
        <p14:creationId xmlns:p14="http://schemas.microsoft.com/office/powerpoint/2010/main" val="325750550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4F131F-1BFA-E4D9-8AC0-1CF7C1A712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8" cy="6858000"/>
          </a:xfrm>
          <a:prstGeom prst="rect">
            <a:avLst/>
          </a:prstGeom>
        </p:spPr>
      </p:pic>
    </p:spTree>
    <p:extLst>
      <p:ext uri="{BB962C8B-B14F-4D97-AF65-F5344CB8AC3E}">
        <p14:creationId xmlns:p14="http://schemas.microsoft.com/office/powerpoint/2010/main" val="19569306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BC4FEF1-124C-588D-B73D-998BD5D7CC74}"/>
              </a:ext>
            </a:extLst>
          </p:cNvPr>
          <p:cNvSpPr>
            <a:spLocks noGrp="1" noChangeArrowheads="1"/>
          </p:cNvSpPr>
          <p:nvPr>
            <p:ph type="title"/>
          </p:nvPr>
        </p:nvSpPr>
        <p:spPr>
          <a:xfrm>
            <a:off x="323661" y="126749"/>
            <a:ext cx="3388259" cy="1143000"/>
          </a:xfrm>
        </p:spPr>
        <p:txBody>
          <a:bodyPr/>
          <a:lstStyle/>
          <a:p>
            <a:r>
              <a:rPr lang="en-US" altLang="en-US" dirty="0">
                <a:solidFill>
                  <a:schemeClr val="tx1"/>
                </a:solidFill>
                <a:latin typeface="+mn-lt"/>
              </a:rPr>
              <a:t>Shade Tolerance</a:t>
            </a:r>
          </a:p>
        </p:txBody>
      </p:sp>
      <p:sp>
        <p:nvSpPr>
          <p:cNvPr id="63491" name="Text Box 4">
            <a:extLst>
              <a:ext uri="{FF2B5EF4-FFF2-40B4-BE49-F238E27FC236}">
                <a16:creationId xmlns:a16="http://schemas.microsoft.com/office/drawing/2014/main" id="{B565950E-A130-3DBF-B73C-19EC4918AC89}"/>
              </a:ext>
            </a:extLst>
          </p:cNvPr>
          <p:cNvSpPr txBox="1">
            <a:spLocks noChangeArrowheads="1"/>
          </p:cNvSpPr>
          <p:nvPr/>
        </p:nvSpPr>
        <p:spPr bwMode="auto">
          <a:xfrm>
            <a:off x="228600" y="2362200"/>
            <a:ext cx="3591962" cy="16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en-US" altLang="en-US" sz="2800" dirty="0">
                <a:latin typeface="+mn-lt"/>
              </a:rPr>
              <a:t>Tolerance is the ability of a tree to grow well in the shade of another tree.</a:t>
            </a:r>
          </a:p>
        </p:txBody>
      </p:sp>
      <p:pic>
        <p:nvPicPr>
          <p:cNvPr id="16388" name="Picture 1">
            <a:extLst>
              <a:ext uri="{FF2B5EF4-FFF2-40B4-BE49-F238E27FC236}">
                <a16:creationId xmlns:a16="http://schemas.microsoft.com/office/drawing/2014/main" id="{E1C59C6B-7A1A-7AB9-CAF1-2CA3BA09E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6899" y="126749"/>
            <a:ext cx="4953519" cy="66046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59922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00D3E4-B1D7-CF94-FCB7-807FE835C7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7217181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3207"/>
          <a:stretch/>
        </p:blipFill>
        <p:spPr>
          <a:xfrm>
            <a:off x="-1" y="0"/>
            <a:ext cx="9144001" cy="6858000"/>
          </a:xfrm>
        </p:spPr>
      </p:pic>
    </p:spTree>
    <p:extLst>
      <p:ext uri="{BB962C8B-B14F-4D97-AF65-F5344CB8AC3E}">
        <p14:creationId xmlns:p14="http://schemas.microsoft.com/office/powerpoint/2010/main" val="267883233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2451-0E52-CDFB-7D2A-ED2976A2D8AA}"/>
              </a:ext>
            </a:extLst>
          </p:cNvPr>
          <p:cNvSpPr>
            <a:spLocks noGrp="1"/>
          </p:cNvSpPr>
          <p:nvPr>
            <p:ph sz="half" idx="2"/>
          </p:nvPr>
        </p:nvSpPr>
        <p:spPr>
          <a:xfrm>
            <a:off x="388373" y="2144763"/>
            <a:ext cx="8490155" cy="671513"/>
          </a:xfrm>
        </p:spPr>
        <p:txBody>
          <a:bodyPr>
            <a:noAutofit/>
          </a:bodyPr>
          <a:lstStyle/>
          <a:p>
            <a:pPr marL="0" indent="0">
              <a:buNone/>
              <a:defRPr/>
            </a:pPr>
            <a:r>
              <a:rPr lang="en-US" sz="4000" dirty="0"/>
              <a:t>4. Threats to Forest Health at </a:t>
            </a:r>
            <a:r>
              <a:rPr lang="en-US" sz="4000" dirty="0" err="1"/>
              <a:t>Oakledge</a:t>
            </a:r>
            <a:r>
              <a:rPr lang="en-US" sz="4000" dirty="0"/>
              <a:t> </a:t>
            </a:r>
          </a:p>
        </p:txBody>
      </p:sp>
    </p:spTree>
    <p:extLst>
      <p:ext uri="{BB962C8B-B14F-4D97-AF65-F5344CB8AC3E}">
        <p14:creationId xmlns:p14="http://schemas.microsoft.com/office/powerpoint/2010/main" val="83289677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6E70653F-48A0-B339-5496-DA18DEB3120D}"/>
              </a:ext>
            </a:extLst>
          </p:cNvPr>
          <p:cNvSpPr>
            <a:spLocks noChangeArrowheads="1"/>
          </p:cNvSpPr>
          <p:nvPr/>
        </p:nvSpPr>
        <p:spPr bwMode="auto">
          <a:xfrm>
            <a:off x="432619" y="264348"/>
            <a:ext cx="716280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Arial" panose="020B0604020202020204" pitchFamily="34" charset="0"/>
              </a:rPr>
              <a:t>Emerald Ash Borer</a:t>
            </a:r>
          </a:p>
        </p:txBody>
      </p:sp>
      <p:pic>
        <p:nvPicPr>
          <p:cNvPr id="10" name="Picture 9">
            <a:extLst>
              <a:ext uri="{FF2B5EF4-FFF2-40B4-BE49-F238E27FC236}">
                <a16:creationId xmlns:a16="http://schemas.microsoft.com/office/drawing/2014/main" id="{9D3E79C0-FB36-4546-911F-BE1EF758C1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885137"/>
            <a:ext cx="4391797" cy="58564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AE22BC4-2DBB-6AEE-315B-BB41E2891DE1}"/>
              </a:ext>
            </a:extLst>
          </p:cNvPr>
          <p:cNvPicPr>
            <a:picLocks noChangeAspect="1"/>
          </p:cNvPicPr>
          <p:nvPr/>
        </p:nvPicPr>
        <p:blipFill rotWithShape="1">
          <a:blip r:embed="rId4"/>
          <a:srcRect l="35160" t="24400" r="7581" b="6538"/>
          <a:stretch/>
        </p:blipFill>
        <p:spPr>
          <a:xfrm rot="5400000">
            <a:off x="-637940" y="1827878"/>
            <a:ext cx="5857712" cy="3972232"/>
          </a:xfrm>
          <a:prstGeom prst="rect">
            <a:avLst/>
          </a:prstGeom>
          <a:ln>
            <a:solidFill>
              <a:schemeClr val="tx1"/>
            </a:solidFill>
          </a:ln>
        </p:spPr>
      </p:pic>
      <p:sp>
        <p:nvSpPr>
          <p:cNvPr id="15" name="Rectangle 4">
            <a:extLst>
              <a:ext uri="{FF2B5EF4-FFF2-40B4-BE49-F238E27FC236}">
                <a16:creationId xmlns:a16="http://schemas.microsoft.com/office/drawing/2014/main" id="{61CD02C7-ED85-1384-DAB2-558A9DA00EA5}"/>
              </a:ext>
            </a:extLst>
          </p:cNvPr>
          <p:cNvSpPr>
            <a:spLocks noChangeArrowheads="1"/>
          </p:cNvSpPr>
          <p:nvPr/>
        </p:nvSpPr>
        <p:spPr bwMode="auto">
          <a:xfrm>
            <a:off x="432619" y="1511249"/>
            <a:ext cx="8444681" cy="2677528"/>
          </a:xfrm>
          <a:prstGeom prst="rect">
            <a:avLst/>
          </a:prstGeom>
          <a:solidFill>
            <a:srgbClr val="92D050"/>
          </a:solidFill>
          <a:ln w="1587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buNone/>
            </a:pPr>
            <a:r>
              <a:rPr lang="en-US" dirty="0">
                <a:solidFill>
                  <a:srgbClr val="000000"/>
                </a:solidFill>
                <a:latin typeface="Calibri" panose="020F0502020204030204" pitchFamily="34" charset="0"/>
              </a:rPr>
              <a:t>For EAB, assume that every ash tree will be killed so there are three options:</a:t>
            </a:r>
          </a:p>
          <a:p>
            <a:pPr marL="514350" indent="-514350" algn="l">
              <a:buFont typeface="+mj-lt"/>
              <a:buAutoNum type="arabicPeriod"/>
            </a:pPr>
            <a:r>
              <a:rPr lang="en-US" dirty="0">
                <a:solidFill>
                  <a:srgbClr val="000000"/>
                </a:solidFill>
                <a:latin typeface="Calibri" panose="020F0502020204030204" pitchFamily="34" charset="0"/>
              </a:rPr>
              <a:t>Removal</a:t>
            </a:r>
          </a:p>
          <a:p>
            <a:pPr marL="514350" indent="-514350" algn="l">
              <a:buFont typeface="+mj-lt"/>
              <a:buAutoNum type="arabicPeriod"/>
            </a:pPr>
            <a:r>
              <a:rPr lang="en-US" dirty="0">
                <a:solidFill>
                  <a:srgbClr val="000000"/>
                </a:solidFill>
                <a:latin typeface="Calibri" panose="020F0502020204030204" pitchFamily="34" charset="0"/>
              </a:rPr>
              <a:t>Chemical treatment</a:t>
            </a:r>
          </a:p>
          <a:p>
            <a:pPr marL="514350" indent="-514350" algn="l">
              <a:buFont typeface="+mj-lt"/>
              <a:buAutoNum type="arabicPeriod"/>
            </a:pPr>
            <a:r>
              <a:rPr lang="en-US" dirty="0">
                <a:solidFill>
                  <a:srgbClr val="000000"/>
                </a:solidFill>
                <a:latin typeface="Calibri" panose="020F0502020204030204" pitchFamily="34" charset="0"/>
              </a:rPr>
              <a:t>Do nothing and let it die</a:t>
            </a:r>
          </a:p>
        </p:txBody>
      </p:sp>
    </p:spTree>
    <p:extLst>
      <p:ext uri="{BB962C8B-B14F-4D97-AF65-F5344CB8AC3E}">
        <p14:creationId xmlns:p14="http://schemas.microsoft.com/office/powerpoint/2010/main" val="35386422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sh Tree Mortality in Wisconsin">
            <a:extLst>
              <a:ext uri="{FF2B5EF4-FFF2-40B4-BE49-F238E27FC236}">
                <a16:creationId xmlns:a16="http://schemas.microsoft.com/office/drawing/2014/main" id="{78E451A5-A9E1-4EA4-9EDE-F2AF0FEFE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713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139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6E70653F-48A0-B339-5496-DA18DEB3120D}"/>
              </a:ext>
            </a:extLst>
          </p:cNvPr>
          <p:cNvSpPr>
            <a:spLocks noChangeArrowheads="1"/>
          </p:cNvSpPr>
          <p:nvPr/>
        </p:nvSpPr>
        <p:spPr bwMode="auto">
          <a:xfrm>
            <a:off x="255639" y="183182"/>
            <a:ext cx="716280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Beech Bark Disease</a:t>
            </a:r>
          </a:p>
        </p:txBody>
      </p:sp>
      <p:pic>
        <p:nvPicPr>
          <p:cNvPr id="7" name="Picture 3">
            <a:extLst>
              <a:ext uri="{FF2B5EF4-FFF2-40B4-BE49-F238E27FC236}">
                <a16:creationId xmlns:a16="http://schemas.microsoft.com/office/drawing/2014/main" id="{4DC2756A-8A0C-D148-CB14-66A95A1ED1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25" y="996733"/>
            <a:ext cx="4198375" cy="56025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0276913-77C5-479F-D48C-4DEB619A15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8297" y="742497"/>
            <a:ext cx="4390103" cy="58567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51E9CBE-2365-8ACF-DDDA-A2486DAC38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9692" y="368710"/>
            <a:ext cx="4672896" cy="62305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6E70653F-48A0-B339-5496-DA18DEB3120D}"/>
              </a:ext>
            </a:extLst>
          </p:cNvPr>
          <p:cNvSpPr>
            <a:spLocks noChangeArrowheads="1"/>
          </p:cNvSpPr>
          <p:nvPr/>
        </p:nvSpPr>
        <p:spPr bwMode="auto">
          <a:xfrm>
            <a:off x="255639" y="183182"/>
            <a:ext cx="7162800"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Beech Leaf Disease</a:t>
            </a:r>
          </a:p>
        </p:txBody>
      </p:sp>
      <p:pic>
        <p:nvPicPr>
          <p:cNvPr id="3" name="Picture 2">
            <a:extLst>
              <a:ext uri="{FF2B5EF4-FFF2-40B4-BE49-F238E27FC236}">
                <a16:creationId xmlns:a16="http://schemas.microsoft.com/office/drawing/2014/main" id="{0DDF7BC3-012A-4D20-F0BB-CE6D06F618EA}"/>
              </a:ext>
            </a:extLst>
          </p:cNvPr>
          <p:cNvPicPr>
            <a:picLocks noChangeAspect="1"/>
          </p:cNvPicPr>
          <p:nvPr/>
        </p:nvPicPr>
        <p:blipFill rotWithShape="1">
          <a:blip r:embed="rId3"/>
          <a:srcRect l="36129" t="24897" r="6129" b="6539"/>
          <a:stretch/>
        </p:blipFill>
        <p:spPr>
          <a:xfrm>
            <a:off x="486697" y="926361"/>
            <a:ext cx="8354842" cy="5577677"/>
          </a:xfrm>
          <a:prstGeom prst="rect">
            <a:avLst/>
          </a:prstGeom>
          <a:ln>
            <a:solidFill>
              <a:schemeClr val="tx1"/>
            </a:solidFill>
          </a:ln>
        </p:spPr>
      </p:pic>
    </p:spTree>
    <p:extLst>
      <p:ext uri="{BB962C8B-B14F-4D97-AF65-F5344CB8AC3E}">
        <p14:creationId xmlns:p14="http://schemas.microsoft.com/office/powerpoint/2010/main" val="247619958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6E70653F-48A0-B339-5496-DA18DEB3120D}"/>
              </a:ext>
            </a:extLst>
          </p:cNvPr>
          <p:cNvSpPr>
            <a:spLocks noChangeArrowheads="1"/>
          </p:cNvSpPr>
          <p:nvPr/>
        </p:nvSpPr>
        <p:spPr bwMode="auto">
          <a:xfrm>
            <a:off x="255639" y="183182"/>
            <a:ext cx="375504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Oak Wilt (Not Here!)</a:t>
            </a:r>
          </a:p>
        </p:txBody>
      </p:sp>
      <p:pic>
        <p:nvPicPr>
          <p:cNvPr id="4" name="Picture 3">
            <a:extLst>
              <a:ext uri="{FF2B5EF4-FFF2-40B4-BE49-F238E27FC236}">
                <a16:creationId xmlns:a16="http://schemas.microsoft.com/office/drawing/2014/main" id="{12C5425C-D3D0-DA08-7CB8-C7071531FC3A}"/>
              </a:ext>
            </a:extLst>
          </p:cNvPr>
          <p:cNvPicPr>
            <a:picLocks noChangeAspect="1"/>
          </p:cNvPicPr>
          <p:nvPr/>
        </p:nvPicPr>
        <p:blipFill rotWithShape="1">
          <a:blip r:embed="rId3"/>
          <a:srcRect l="35161" t="22891" r="5484" b="5677"/>
          <a:stretch/>
        </p:blipFill>
        <p:spPr>
          <a:xfrm>
            <a:off x="255639" y="884903"/>
            <a:ext cx="8268930" cy="5595010"/>
          </a:xfrm>
          <a:prstGeom prst="rect">
            <a:avLst/>
          </a:prstGeom>
          <a:ln>
            <a:solidFill>
              <a:schemeClr val="tx1"/>
            </a:solidFill>
          </a:ln>
        </p:spPr>
      </p:pic>
      <p:pic>
        <p:nvPicPr>
          <p:cNvPr id="6" name="Picture 5">
            <a:extLst>
              <a:ext uri="{FF2B5EF4-FFF2-40B4-BE49-F238E27FC236}">
                <a16:creationId xmlns:a16="http://schemas.microsoft.com/office/drawing/2014/main" id="{B2071686-5521-4A2B-23D3-769D72150C55}"/>
              </a:ext>
            </a:extLst>
          </p:cNvPr>
          <p:cNvPicPr>
            <a:picLocks noChangeAspect="1"/>
          </p:cNvPicPr>
          <p:nvPr/>
        </p:nvPicPr>
        <p:blipFill rotWithShape="1">
          <a:blip r:embed="rId4"/>
          <a:srcRect l="40645" t="24253" r="9677" b="5677"/>
          <a:stretch/>
        </p:blipFill>
        <p:spPr>
          <a:xfrm>
            <a:off x="855405" y="1095912"/>
            <a:ext cx="6563034" cy="5204670"/>
          </a:xfrm>
          <a:prstGeom prst="rect">
            <a:avLst/>
          </a:prstGeom>
          <a:ln>
            <a:solidFill>
              <a:schemeClr val="tx1"/>
            </a:solidFill>
          </a:ln>
        </p:spPr>
      </p:pic>
    </p:spTree>
    <p:extLst>
      <p:ext uri="{BB962C8B-B14F-4D97-AF65-F5344CB8AC3E}">
        <p14:creationId xmlns:p14="http://schemas.microsoft.com/office/powerpoint/2010/main" val="2031225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6E70653F-48A0-B339-5496-DA18DEB3120D}"/>
              </a:ext>
            </a:extLst>
          </p:cNvPr>
          <p:cNvSpPr>
            <a:spLocks noChangeArrowheads="1"/>
          </p:cNvSpPr>
          <p:nvPr/>
        </p:nvSpPr>
        <p:spPr bwMode="auto">
          <a:xfrm>
            <a:off x="255639" y="183182"/>
            <a:ext cx="375504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latin typeface="+mn-lt"/>
              </a:rPr>
              <a:t>Oak Defoliators</a:t>
            </a:r>
          </a:p>
        </p:txBody>
      </p:sp>
      <p:pic>
        <p:nvPicPr>
          <p:cNvPr id="3" name="Picture 2">
            <a:extLst>
              <a:ext uri="{FF2B5EF4-FFF2-40B4-BE49-F238E27FC236}">
                <a16:creationId xmlns:a16="http://schemas.microsoft.com/office/drawing/2014/main" id="{341ACF31-A410-B5A6-1377-C160D089B003}"/>
              </a:ext>
            </a:extLst>
          </p:cNvPr>
          <p:cNvPicPr>
            <a:picLocks noChangeAspect="1"/>
          </p:cNvPicPr>
          <p:nvPr/>
        </p:nvPicPr>
        <p:blipFill rotWithShape="1">
          <a:blip r:embed="rId3"/>
          <a:srcRect l="23387" t="24898" r="28226" b="24611"/>
          <a:stretch/>
        </p:blipFill>
        <p:spPr>
          <a:xfrm>
            <a:off x="3747053" y="124745"/>
            <a:ext cx="4620832" cy="2710888"/>
          </a:xfrm>
          <a:prstGeom prst="rect">
            <a:avLst/>
          </a:prstGeom>
          <a:ln>
            <a:solidFill>
              <a:schemeClr val="tx1"/>
            </a:solidFill>
          </a:ln>
        </p:spPr>
      </p:pic>
      <p:pic>
        <p:nvPicPr>
          <p:cNvPr id="5" name="Picture 4">
            <a:extLst>
              <a:ext uri="{FF2B5EF4-FFF2-40B4-BE49-F238E27FC236}">
                <a16:creationId xmlns:a16="http://schemas.microsoft.com/office/drawing/2014/main" id="{4D338DFA-502F-E015-C4FE-72E9124A07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3" t="15231" r="20125" b="12371"/>
          <a:stretch/>
        </p:blipFill>
        <p:spPr>
          <a:xfrm>
            <a:off x="217760" y="821884"/>
            <a:ext cx="3366097" cy="4725482"/>
          </a:xfrm>
          <a:prstGeom prst="rect">
            <a:avLst/>
          </a:prstGeom>
          <a:ln>
            <a:solidFill>
              <a:schemeClr val="tx1"/>
            </a:solidFill>
          </a:ln>
        </p:spPr>
      </p:pic>
      <p:sp>
        <p:nvSpPr>
          <p:cNvPr id="7" name="Subtitle 2">
            <a:extLst>
              <a:ext uri="{FF2B5EF4-FFF2-40B4-BE49-F238E27FC236}">
                <a16:creationId xmlns:a16="http://schemas.microsoft.com/office/drawing/2014/main" id="{3562B3E6-32A0-A3E4-2A3B-CA9EBEFF47DA}"/>
              </a:ext>
            </a:extLst>
          </p:cNvPr>
          <p:cNvSpPr txBox="1">
            <a:spLocks/>
          </p:cNvSpPr>
          <p:nvPr/>
        </p:nvSpPr>
        <p:spPr>
          <a:xfrm>
            <a:off x="105100" y="5623119"/>
            <a:ext cx="3366098" cy="718688"/>
          </a:xfrm>
          <a:prstGeom prst="rect">
            <a:avLst/>
          </a:prstGeom>
          <a:ln>
            <a:noFill/>
          </a:ln>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Forest Tent Caterpillar</a:t>
            </a:r>
          </a:p>
        </p:txBody>
      </p:sp>
      <p:sp>
        <p:nvSpPr>
          <p:cNvPr id="8" name="Subtitle 2">
            <a:extLst>
              <a:ext uri="{FF2B5EF4-FFF2-40B4-BE49-F238E27FC236}">
                <a16:creationId xmlns:a16="http://schemas.microsoft.com/office/drawing/2014/main" id="{D5864114-FF2E-502A-6863-0C7F3BD2DE5C}"/>
              </a:ext>
            </a:extLst>
          </p:cNvPr>
          <p:cNvSpPr txBox="1">
            <a:spLocks/>
          </p:cNvSpPr>
          <p:nvPr/>
        </p:nvSpPr>
        <p:spPr>
          <a:xfrm>
            <a:off x="6910921" y="2835633"/>
            <a:ext cx="1784554" cy="969452"/>
          </a:xfrm>
          <a:prstGeom prst="rect">
            <a:avLst/>
          </a:prstGeom>
          <a:ln>
            <a:noFill/>
          </a:ln>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Saddled Prominent</a:t>
            </a:r>
          </a:p>
        </p:txBody>
      </p:sp>
      <p:pic>
        <p:nvPicPr>
          <p:cNvPr id="11" name="Picture 10">
            <a:extLst>
              <a:ext uri="{FF2B5EF4-FFF2-40B4-BE49-F238E27FC236}">
                <a16:creationId xmlns:a16="http://schemas.microsoft.com/office/drawing/2014/main" id="{975EA1F7-9498-DF57-8B8F-CAD7BFF529A8}"/>
              </a:ext>
            </a:extLst>
          </p:cNvPr>
          <p:cNvPicPr>
            <a:picLocks noChangeAspect="1"/>
          </p:cNvPicPr>
          <p:nvPr/>
        </p:nvPicPr>
        <p:blipFill rotWithShape="1">
          <a:blip r:embed="rId5"/>
          <a:srcRect l="37961" t="24898" r="37098" b="13221"/>
          <a:stretch/>
        </p:blipFill>
        <p:spPr>
          <a:xfrm>
            <a:off x="3743462" y="2987863"/>
            <a:ext cx="2685083" cy="3745392"/>
          </a:xfrm>
          <a:prstGeom prst="rect">
            <a:avLst/>
          </a:prstGeom>
          <a:ln>
            <a:solidFill>
              <a:schemeClr val="tx1"/>
            </a:solidFill>
          </a:ln>
        </p:spPr>
      </p:pic>
      <p:sp>
        <p:nvSpPr>
          <p:cNvPr id="12" name="Subtitle 2">
            <a:extLst>
              <a:ext uri="{FF2B5EF4-FFF2-40B4-BE49-F238E27FC236}">
                <a16:creationId xmlns:a16="http://schemas.microsoft.com/office/drawing/2014/main" id="{EEDB7185-6D47-3C59-232B-92BFE3A018D1}"/>
              </a:ext>
            </a:extLst>
          </p:cNvPr>
          <p:cNvSpPr txBox="1">
            <a:spLocks/>
          </p:cNvSpPr>
          <p:nvPr/>
        </p:nvSpPr>
        <p:spPr>
          <a:xfrm>
            <a:off x="6347356" y="5992386"/>
            <a:ext cx="2020529" cy="706801"/>
          </a:xfrm>
          <a:prstGeom prst="rect">
            <a:avLst/>
          </a:prstGeom>
          <a:ln>
            <a:noFill/>
          </a:ln>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Spongy Moth</a:t>
            </a:r>
          </a:p>
        </p:txBody>
      </p:sp>
    </p:spTree>
    <p:extLst>
      <p:ext uri="{BB962C8B-B14F-4D97-AF65-F5344CB8AC3E}">
        <p14:creationId xmlns:p14="http://schemas.microsoft.com/office/powerpoint/2010/main" val="14814187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Content Placeholder 8">
            <a:extLst>
              <a:ext uri="{FF2B5EF4-FFF2-40B4-BE49-F238E27FC236}">
                <a16:creationId xmlns:a16="http://schemas.microsoft.com/office/drawing/2014/main" id="{80D80796-F7E0-0C88-E940-3A19120205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2710CC-0200-CA52-E728-E493A6E058AA}"/>
              </a:ext>
            </a:extLst>
          </p:cNvPr>
          <p:cNvSpPr>
            <a:spLocks noGrp="1" noChangeArrowheads="1"/>
          </p:cNvSpPr>
          <p:nvPr>
            <p:ph type="title"/>
          </p:nvPr>
        </p:nvSpPr>
        <p:spPr>
          <a:xfrm>
            <a:off x="294967" y="476864"/>
            <a:ext cx="4675239" cy="838200"/>
          </a:xfrm>
        </p:spPr>
        <p:txBody>
          <a:bodyPr/>
          <a:lstStyle/>
          <a:p>
            <a:r>
              <a:rPr lang="en-US" altLang="en-US" dirty="0">
                <a:solidFill>
                  <a:schemeClr val="bg1"/>
                </a:solidFill>
                <a:latin typeface="+mn-lt"/>
              </a:rPr>
              <a:t>Hemlock Woolly Adelgid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D93DA5D-6EE7-7523-D7E0-F79EEE193866}"/>
              </a:ext>
            </a:extLst>
          </p:cNvPr>
          <p:cNvSpPr>
            <a:spLocks noGrp="1" noChangeArrowheads="1"/>
          </p:cNvSpPr>
          <p:nvPr>
            <p:ph type="subTitle" idx="1"/>
          </p:nvPr>
        </p:nvSpPr>
        <p:spPr>
          <a:xfrm>
            <a:off x="533400" y="5943600"/>
            <a:ext cx="8305800" cy="914400"/>
          </a:xfrm>
        </p:spPr>
        <p:txBody>
          <a:bodyPr/>
          <a:lstStyle/>
          <a:p>
            <a:r>
              <a:rPr lang="en-US" altLang="en-US" sz="2400" b="1">
                <a:latin typeface="Tahoma" panose="020B0604030504040204" pitchFamily="34" charset="0"/>
              </a:rPr>
              <a:t>Extremely Intolerant</a:t>
            </a:r>
          </a:p>
          <a:p>
            <a:r>
              <a:rPr lang="en-US" altLang="en-US" sz="2400">
                <a:latin typeface="Tahoma" panose="020B0604030504040204" pitchFamily="34" charset="0"/>
              </a:rPr>
              <a:t>					                             </a:t>
            </a:r>
            <a:r>
              <a:rPr lang="en-US" altLang="en-US" sz="2000">
                <a:latin typeface="Tahoma" panose="020B0604030504040204" pitchFamily="34" charset="0"/>
              </a:rPr>
              <a:t>aspen</a:t>
            </a:r>
          </a:p>
        </p:txBody>
      </p:sp>
      <p:sp>
        <p:nvSpPr>
          <p:cNvPr id="18435" name="Text Box 3">
            <a:extLst>
              <a:ext uri="{FF2B5EF4-FFF2-40B4-BE49-F238E27FC236}">
                <a16:creationId xmlns:a16="http://schemas.microsoft.com/office/drawing/2014/main" id="{B3F91955-B0FA-34EA-2489-D5C121C0B722}"/>
              </a:ext>
            </a:extLst>
          </p:cNvPr>
          <p:cNvSpPr txBox="1">
            <a:spLocks noChangeArrowheads="1"/>
          </p:cNvSpPr>
          <p:nvPr/>
        </p:nvSpPr>
        <p:spPr bwMode="auto">
          <a:xfrm>
            <a:off x="457200" y="31750"/>
            <a:ext cx="8229600" cy="730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000" b="1">
                <a:latin typeface="Tahoma" panose="020B0604030504040204" pitchFamily="34" charset="0"/>
              </a:rPr>
              <a:t>Softwoods			   Hardwoods</a:t>
            </a:r>
          </a:p>
        </p:txBody>
      </p:sp>
      <p:sp>
        <p:nvSpPr>
          <p:cNvPr id="18436" name="Text Box 4">
            <a:extLst>
              <a:ext uri="{FF2B5EF4-FFF2-40B4-BE49-F238E27FC236}">
                <a16:creationId xmlns:a16="http://schemas.microsoft.com/office/drawing/2014/main" id="{21122DF7-7335-E207-1EE3-B7B74ED1A909}"/>
              </a:ext>
            </a:extLst>
          </p:cNvPr>
          <p:cNvSpPr txBox="1">
            <a:spLocks noChangeArrowheads="1"/>
          </p:cNvSpPr>
          <p:nvPr/>
        </p:nvSpPr>
        <p:spPr bwMode="auto">
          <a:xfrm>
            <a:off x="381000" y="41910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18437" name="Text Box 5">
            <a:extLst>
              <a:ext uri="{FF2B5EF4-FFF2-40B4-BE49-F238E27FC236}">
                <a16:creationId xmlns:a16="http://schemas.microsoft.com/office/drawing/2014/main" id="{75C2A0F3-9671-CDE5-4C4F-4932EE9DE898}"/>
              </a:ext>
            </a:extLst>
          </p:cNvPr>
          <p:cNvSpPr txBox="1">
            <a:spLocks noChangeArrowheads="1"/>
          </p:cNvSpPr>
          <p:nvPr/>
        </p:nvSpPr>
        <p:spPr bwMode="auto">
          <a:xfrm>
            <a:off x="457200" y="12192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18438" name="Text Box 6">
            <a:extLst>
              <a:ext uri="{FF2B5EF4-FFF2-40B4-BE49-F238E27FC236}">
                <a16:creationId xmlns:a16="http://schemas.microsoft.com/office/drawing/2014/main" id="{22DE0E02-672F-9FA0-DBA0-D4C75DB46851}"/>
              </a:ext>
            </a:extLst>
          </p:cNvPr>
          <p:cNvSpPr txBox="1">
            <a:spLocks noChangeArrowheads="1"/>
          </p:cNvSpPr>
          <p:nvPr/>
        </p:nvSpPr>
        <p:spPr bwMode="auto">
          <a:xfrm>
            <a:off x="457200" y="838200"/>
            <a:ext cx="8382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latin typeface="Tahoma" panose="020B0604030504040204" pitchFamily="34" charset="0"/>
              </a:rPr>
              <a:t>Extremely Tolerant</a:t>
            </a:r>
          </a:p>
          <a:p>
            <a:pPr eaLnBrk="1" hangingPunct="1">
              <a:spcBef>
                <a:spcPct val="50000"/>
              </a:spcBef>
              <a:buFontTx/>
              <a:buNone/>
            </a:pPr>
            <a:r>
              <a:rPr lang="en-US" altLang="en-US" sz="2000">
                <a:latin typeface="Tahoma" panose="020B0604030504040204" pitchFamily="34" charset="0"/>
              </a:rPr>
              <a:t>balsam fir                                                                  American beech</a:t>
            </a:r>
          </a:p>
          <a:p>
            <a:pPr eaLnBrk="1" hangingPunct="1">
              <a:spcBef>
                <a:spcPct val="50000"/>
              </a:spcBef>
              <a:buFontTx/>
              <a:buNone/>
            </a:pPr>
            <a:r>
              <a:rPr lang="en-US" altLang="en-US" sz="2000">
                <a:latin typeface="Tahoma" panose="020B0604030504040204" pitchFamily="34" charset="0"/>
              </a:rPr>
              <a:t>eastern hemlock                                                              sugar maple</a:t>
            </a:r>
          </a:p>
        </p:txBody>
      </p:sp>
      <p:sp>
        <p:nvSpPr>
          <p:cNvPr id="18439" name="Text Box 7">
            <a:extLst>
              <a:ext uri="{FF2B5EF4-FFF2-40B4-BE49-F238E27FC236}">
                <a16:creationId xmlns:a16="http://schemas.microsoft.com/office/drawing/2014/main" id="{03270EE8-0519-C7FB-C67F-4D88829C105A}"/>
              </a:ext>
            </a:extLst>
          </p:cNvPr>
          <p:cNvSpPr txBox="1">
            <a:spLocks noChangeArrowheads="1"/>
          </p:cNvSpPr>
          <p:nvPr/>
        </p:nvSpPr>
        <p:spPr bwMode="auto">
          <a:xfrm>
            <a:off x="457200" y="2133600"/>
            <a:ext cx="8458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latin typeface="Tahoma" panose="020B0604030504040204" pitchFamily="34" charset="0"/>
              </a:rPr>
              <a:t>Tolerant</a:t>
            </a:r>
          </a:p>
          <a:p>
            <a:pPr eaLnBrk="1" hangingPunct="1">
              <a:spcBef>
                <a:spcPct val="50000"/>
              </a:spcBef>
              <a:buFontTx/>
              <a:buNone/>
            </a:pPr>
            <a:r>
              <a:rPr lang="en-US" altLang="en-US" sz="2000">
                <a:latin typeface="Tahoma" panose="020B0604030504040204" pitchFamily="34" charset="0"/>
              </a:rPr>
              <a:t>red spruce        white spruce                                                red maple</a:t>
            </a:r>
          </a:p>
          <a:p>
            <a:pPr eaLnBrk="1" hangingPunct="1">
              <a:spcBef>
                <a:spcPct val="50000"/>
              </a:spcBef>
              <a:buFontTx/>
              <a:buNone/>
            </a:pPr>
            <a:r>
              <a:rPr lang="en-US" altLang="en-US" sz="2000">
                <a:latin typeface="Tahoma" panose="020B0604030504040204" pitchFamily="34" charset="0"/>
              </a:rPr>
              <a:t>   northern white cedar</a:t>
            </a:r>
          </a:p>
        </p:txBody>
      </p:sp>
      <p:sp>
        <p:nvSpPr>
          <p:cNvPr id="18440" name="Text Box 8">
            <a:extLst>
              <a:ext uri="{FF2B5EF4-FFF2-40B4-BE49-F238E27FC236}">
                <a16:creationId xmlns:a16="http://schemas.microsoft.com/office/drawing/2014/main" id="{BF00C406-5BAB-FD50-91E4-387A9040601B}"/>
              </a:ext>
            </a:extLst>
          </p:cNvPr>
          <p:cNvSpPr txBox="1">
            <a:spLocks noChangeArrowheads="1"/>
          </p:cNvSpPr>
          <p:nvPr/>
        </p:nvSpPr>
        <p:spPr bwMode="auto">
          <a:xfrm>
            <a:off x="457200" y="3505200"/>
            <a:ext cx="8458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latin typeface="Tahoma" panose="020B0604030504040204" pitchFamily="34" charset="0"/>
              </a:rPr>
              <a:t>Intermediate</a:t>
            </a:r>
          </a:p>
          <a:p>
            <a:pPr eaLnBrk="1" hangingPunct="1">
              <a:spcBef>
                <a:spcPct val="50000"/>
              </a:spcBef>
              <a:buFontTx/>
              <a:buNone/>
            </a:pPr>
            <a:r>
              <a:rPr lang="en-US" altLang="en-US" sz="2000">
                <a:latin typeface="Tahoma" panose="020B0604030504040204" pitchFamily="34" charset="0"/>
              </a:rPr>
              <a:t>eastern white pine				white ash         red oak</a:t>
            </a:r>
          </a:p>
          <a:p>
            <a:pPr eaLnBrk="1" hangingPunct="1">
              <a:spcBef>
                <a:spcPct val="50000"/>
              </a:spcBef>
              <a:buFontTx/>
              <a:buNone/>
            </a:pPr>
            <a:r>
              <a:rPr lang="en-US" altLang="en-US" sz="2000">
                <a:latin typeface="Tahoma" panose="020B0604030504040204" pitchFamily="34" charset="0"/>
              </a:rPr>
              <a:t>						        yellow birch</a:t>
            </a:r>
          </a:p>
          <a:p>
            <a:pPr eaLnBrk="1" hangingPunct="1">
              <a:spcBef>
                <a:spcPct val="50000"/>
              </a:spcBef>
              <a:buFontTx/>
              <a:buNone/>
            </a:pPr>
            <a:r>
              <a:rPr lang="en-US" altLang="en-US" sz="2000">
                <a:latin typeface="Tahoma" panose="020B0604030504040204" pitchFamily="34" charset="0"/>
              </a:rPr>
              <a:t>							</a:t>
            </a:r>
          </a:p>
        </p:txBody>
      </p:sp>
      <p:sp>
        <p:nvSpPr>
          <p:cNvPr id="18441" name="Text Box 9">
            <a:extLst>
              <a:ext uri="{FF2B5EF4-FFF2-40B4-BE49-F238E27FC236}">
                <a16:creationId xmlns:a16="http://schemas.microsoft.com/office/drawing/2014/main" id="{4C2E322E-A17E-54A6-E159-7E744B01186A}"/>
              </a:ext>
            </a:extLst>
          </p:cNvPr>
          <p:cNvSpPr txBox="1">
            <a:spLocks noChangeArrowheads="1"/>
          </p:cNvSpPr>
          <p:nvPr/>
        </p:nvSpPr>
        <p:spPr bwMode="auto">
          <a:xfrm>
            <a:off x="533400" y="4876800"/>
            <a:ext cx="8305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latin typeface="Tahoma" panose="020B0604030504040204" pitchFamily="34" charset="0"/>
              </a:rPr>
              <a:t>Intolerant</a:t>
            </a:r>
          </a:p>
          <a:p>
            <a:pPr eaLnBrk="1" hangingPunct="1">
              <a:spcBef>
                <a:spcPct val="50000"/>
              </a:spcBef>
              <a:buFontTx/>
              <a:buNone/>
            </a:pPr>
            <a:r>
              <a:rPr lang="en-US" altLang="en-US" sz="2000">
                <a:latin typeface="Tahoma" panose="020B0604030504040204" pitchFamily="34" charset="0"/>
              </a:rPr>
              <a:t>red pine           						     paper birch</a:t>
            </a:r>
          </a:p>
        </p:txBody>
      </p:sp>
      <p:graphicFrame>
        <p:nvGraphicFramePr>
          <p:cNvPr id="63498" name="Group 10">
            <a:extLst>
              <a:ext uri="{FF2B5EF4-FFF2-40B4-BE49-F238E27FC236}">
                <a16:creationId xmlns:a16="http://schemas.microsoft.com/office/drawing/2014/main" id="{E8926E5E-BDD1-8309-5CFA-0CF1B5ABEDD6}"/>
              </a:ext>
            </a:extLst>
          </p:cNvPr>
          <p:cNvGraphicFramePr>
            <a:graphicFrameLocks noGrp="1"/>
          </p:cNvGraphicFramePr>
          <p:nvPr/>
        </p:nvGraphicFramePr>
        <p:xfrm>
          <a:off x="304800" y="838200"/>
          <a:ext cx="8534400" cy="1371600"/>
        </p:xfrm>
        <a:graphic>
          <a:graphicData uri="http://schemas.openxmlformats.org/drawingml/2006/table">
            <a:tbl>
              <a:tblPr/>
              <a:tblGrid>
                <a:gridCol w="8534400">
                  <a:extLst>
                    <a:ext uri="{9D8B030D-6E8A-4147-A177-3AD203B41FA5}">
                      <a16:colId xmlns:a16="http://schemas.microsoft.com/office/drawing/2014/main" val="20000"/>
                    </a:ext>
                  </a:extLst>
                </a:gridCol>
              </a:tblGrid>
              <a:tr h="13716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3504" name="Group 16">
            <a:extLst>
              <a:ext uri="{FF2B5EF4-FFF2-40B4-BE49-F238E27FC236}">
                <a16:creationId xmlns:a16="http://schemas.microsoft.com/office/drawing/2014/main" id="{A7FC1C52-0FA4-9A65-129F-15FCCC1B9C0A}"/>
              </a:ext>
            </a:extLst>
          </p:cNvPr>
          <p:cNvGraphicFramePr>
            <a:graphicFrameLocks noGrp="1"/>
          </p:cNvGraphicFramePr>
          <p:nvPr/>
        </p:nvGraphicFramePr>
        <p:xfrm>
          <a:off x="304800" y="2209800"/>
          <a:ext cx="8534400" cy="1295400"/>
        </p:xfrm>
        <a:graphic>
          <a:graphicData uri="http://schemas.openxmlformats.org/drawingml/2006/table">
            <a:tbl>
              <a:tblPr/>
              <a:tblGrid>
                <a:gridCol w="8534400">
                  <a:extLst>
                    <a:ext uri="{9D8B030D-6E8A-4147-A177-3AD203B41FA5}">
                      <a16:colId xmlns:a16="http://schemas.microsoft.com/office/drawing/2014/main" val="20000"/>
                    </a:ext>
                  </a:extLst>
                </a:gridCol>
              </a:tblGrid>
              <a:tr h="12954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3510" name="Group 22">
            <a:extLst>
              <a:ext uri="{FF2B5EF4-FFF2-40B4-BE49-F238E27FC236}">
                <a16:creationId xmlns:a16="http://schemas.microsoft.com/office/drawing/2014/main" id="{8A5C305C-DBF0-5B60-1BE5-85B32890B4E5}"/>
              </a:ext>
            </a:extLst>
          </p:cNvPr>
          <p:cNvGraphicFramePr>
            <a:graphicFrameLocks noGrp="1"/>
          </p:cNvGraphicFramePr>
          <p:nvPr/>
        </p:nvGraphicFramePr>
        <p:xfrm>
          <a:off x="304800" y="3505200"/>
          <a:ext cx="8534400" cy="1371600"/>
        </p:xfrm>
        <a:graphic>
          <a:graphicData uri="http://schemas.openxmlformats.org/drawingml/2006/table">
            <a:tbl>
              <a:tblPr/>
              <a:tblGrid>
                <a:gridCol w="8534400">
                  <a:extLst>
                    <a:ext uri="{9D8B030D-6E8A-4147-A177-3AD203B41FA5}">
                      <a16:colId xmlns:a16="http://schemas.microsoft.com/office/drawing/2014/main" val="20000"/>
                    </a:ext>
                  </a:extLst>
                </a:gridCol>
              </a:tblGrid>
              <a:tr h="13716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3516" name="Group 28">
            <a:extLst>
              <a:ext uri="{FF2B5EF4-FFF2-40B4-BE49-F238E27FC236}">
                <a16:creationId xmlns:a16="http://schemas.microsoft.com/office/drawing/2014/main" id="{7D113E8E-83DA-88FE-0FD4-7F7AEB69FD05}"/>
              </a:ext>
            </a:extLst>
          </p:cNvPr>
          <p:cNvGraphicFramePr>
            <a:graphicFrameLocks noGrp="1"/>
          </p:cNvGraphicFramePr>
          <p:nvPr/>
        </p:nvGraphicFramePr>
        <p:xfrm>
          <a:off x="304800" y="4876800"/>
          <a:ext cx="8534400" cy="990600"/>
        </p:xfrm>
        <a:graphic>
          <a:graphicData uri="http://schemas.openxmlformats.org/drawingml/2006/table">
            <a:tbl>
              <a:tblPr/>
              <a:tblGrid>
                <a:gridCol w="8534400">
                  <a:extLst>
                    <a:ext uri="{9D8B030D-6E8A-4147-A177-3AD203B41FA5}">
                      <a16:colId xmlns:a16="http://schemas.microsoft.com/office/drawing/2014/main" val="20000"/>
                    </a:ext>
                  </a:extLst>
                </a:gridCol>
              </a:tblGrid>
              <a:tr h="9906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3522" name="Group 34">
            <a:extLst>
              <a:ext uri="{FF2B5EF4-FFF2-40B4-BE49-F238E27FC236}">
                <a16:creationId xmlns:a16="http://schemas.microsoft.com/office/drawing/2014/main" id="{E181A637-B0AA-B136-9237-E934DE8891D1}"/>
              </a:ext>
            </a:extLst>
          </p:cNvPr>
          <p:cNvGraphicFramePr>
            <a:graphicFrameLocks noGrp="1"/>
          </p:cNvGraphicFramePr>
          <p:nvPr/>
        </p:nvGraphicFramePr>
        <p:xfrm>
          <a:off x="304800" y="5867400"/>
          <a:ext cx="8534400" cy="914400"/>
        </p:xfrm>
        <a:graphic>
          <a:graphicData uri="http://schemas.openxmlformats.org/drawingml/2006/table">
            <a:tbl>
              <a:tblPr/>
              <a:tblGrid>
                <a:gridCol w="8534400">
                  <a:extLst>
                    <a:ext uri="{9D8B030D-6E8A-4147-A177-3AD203B41FA5}">
                      <a16:colId xmlns:a16="http://schemas.microsoft.com/office/drawing/2014/main" val="20000"/>
                    </a:ext>
                  </a:extLst>
                </a:gridCol>
              </a:tblGrid>
              <a:tr h="9144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5671421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8A9A618-6EE4-F821-7061-FE1A12CF4787}"/>
              </a:ext>
            </a:extLst>
          </p:cNvPr>
          <p:cNvSpPr>
            <a:spLocks noGrp="1" noChangeArrowheads="1"/>
          </p:cNvSpPr>
          <p:nvPr>
            <p:ph type="title"/>
          </p:nvPr>
        </p:nvSpPr>
        <p:spPr>
          <a:xfrm>
            <a:off x="457200" y="152400"/>
            <a:ext cx="8229600" cy="838200"/>
          </a:xfrm>
        </p:spPr>
        <p:txBody>
          <a:bodyPr/>
          <a:lstStyle/>
          <a:p>
            <a:r>
              <a:rPr lang="en-US" altLang="en-US" dirty="0">
                <a:solidFill>
                  <a:schemeClr val="tx1"/>
                </a:solidFill>
                <a:latin typeface="+mn-lt"/>
              </a:rPr>
              <a:t>Brown spot needle blight of white pine</a:t>
            </a:r>
          </a:p>
        </p:txBody>
      </p:sp>
      <p:pic>
        <p:nvPicPr>
          <p:cNvPr id="29699" name="Picture 2">
            <a:extLst>
              <a:ext uri="{FF2B5EF4-FFF2-40B4-BE49-F238E27FC236}">
                <a16:creationId xmlns:a16="http://schemas.microsoft.com/office/drawing/2014/main" id="{CA367BC6-EF8D-3302-EB11-2924E71FC2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 y="990600"/>
            <a:ext cx="7391400" cy="5543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E7394011-2018-CD21-7028-01D43FC9D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68363"/>
            <a:ext cx="3657600" cy="5900737"/>
          </a:xfrm>
          <a:prstGeom prst="rect">
            <a:avLst/>
          </a:prstGeom>
          <a:solidFill>
            <a:schemeClr val="accent2"/>
          </a:solidFill>
          <a:ln w="9525">
            <a:solidFill>
              <a:srgbClr val="000000"/>
            </a:solidFill>
            <a:miter lim="800000"/>
            <a:headEnd/>
            <a:tailEnd/>
          </a:ln>
        </p:spPr>
      </p:pic>
      <p:pic>
        <p:nvPicPr>
          <p:cNvPr id="3" name="Picture 2">
            <a:extLst>
              <a:ext uri="{FF2B5EF4-FFF2-40B4-BE49-F238E27FC236}">
                <a16:creationId xmlns:a16="http://schemas.microsoft.com/office/drawing/2014/main" id="{4C098CB9-079C-9F34-A2A1-B9537AF74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00" y="812006"/>
            <a:ext cx="4242197" cy="5900737"/>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A body of water surrounded by trees&#10;&#10;Description automatically generated">
            <a:extLst>
              <a:ext uri="{FF2B5EF4-FFF2-40B4-BE49-F238E27FC236}">
                <a16:creationId xmlns:a16="http://schemas.microsoft.com/office/drawing/2014/main" id="{F1E202AB-F26B-4047-B136-A5B75BE10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02338169-D649-404A-A96E-B8C88AF970CD}"/>
              </a:ext>
            </a:extLst>
          </p:cNvPr>
          <p:cNvSpPr>
            <a:spLocks noGrp="1" noChangeArrowheads="1"/>
          </p:cNvSpPr>
          <p:nvPr>
            <p:ph type="title"/>
          </p:nvPr>
        </p:nvSpPr>
        <p:spPr>
          <a:xfrm>
            <a:off x="1394233" y="2931914"/>
            <a:ext cx="6355534" cy="994172"/>
          </a:xfrm>
        </p:spPr>
        <p:txBody>
          <a:bodyPr>
            <a:noAutofit/>
          </a:bodyPr>
          <a:lstStyle/>
          <a:p>
            <a:pPr algn="ctr" eaLnBrk="1" hangingPunct="1"/>
            <a:r>
              <a:rPr lang="en-US" altLang="en-US" sz="6000" dirty="0">
                <a:solidFill>
                  <a:schemeClr val="bg1"/>
                </a:solidFill>
                <a:latin typeface="+mn-lt"/>
              </a:rPr>
              <a:t>Thank You!</a:t>
            </a:r>
          </a:p>
        </p:txBody>
      </p:sp>
    </p:spTree>
    <p:extLst>
      <p:ext uri="{BB962C8B-B14F-4D97-AF65-F5344CB8AC3E}">
        <p14:creationId xmlns:p14="http://schemas.microsoft.com/office/powerpoint/2010/main" val="3529983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a:extLst>
              <a:ext uri="{FF2B5EF4-FFF2-40B4-BE49-F238E27FC236}">
                <a16:creationId xmlns:a16="http://schemas.microsoft.com/office/drawing/2014/main" id="{E03A6CC0-B200-FB65-C6EB-7D70D6782225}"/>
              </a:ext>
            </a:extLst>
          </p:cNvPr>
          <p:cNvSpPr txBox="1">
            <a:spLocks noChangeArrowheads="1"/>
          </p:cNvSpPr>
          <p:nvPr/>
        </p:nvSpPr>
        <p:spPr bwMode="auto">
          <a:xfrm>
            <a:off x="228600" y="1219200"/>
            <a:ext cx="3657600" cy="483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b="1" dirty="0">
                <a:latin typeface="+mn-lt"/>
              </a:rPr>
              <a:t>Intolerants</a:t>
            </a:r>
            <a:endParaRPr lang="en-US" altLang="en-US" sz="2400" b="1" dirty="0">
              <a:latin typeface="+mn-lt"/>
            </a:endParaRPr>
          </a:p>
          <a:p>
            <a:pPr>
              <a:spcBef>
                <a:spcPct val="50000"/>
              </a:spcBef>
              <a:buFontTx/>
              <a:buNone/>
              <a:defRPr/>
            </a:pPr>
            <a:r>
              <a:rPr lang="en-US" altLang="en-US" sz="2800" dirty="0">
                <a:latin typeface="+mn-lt"/>
              </a:rPr>
              <a:t>- Cannot reproduce or grow in shade</a:t>
            </a:r>
          </a:p>
          <a:p>
            <a:pPr>
              <a:spcBef>
                <a:spcPct val="50000"/>
              </a:spcBef>
              <a:buFontTx/>
              <a:buNone/>
              <a:defRPr/>
            </a:pPr>
            <a:r>
              <a:rPr lang="en-US" altLang="en-US" sz="2800" dirty="0">
                <a:latin typeface="+mn-lt"/>
              </a:rPr>
              <a:t>- Usually short lived</a:t>
            </a:r>
          </a:p>
          <a:p>
            <a:pPr>
              <a:spcBef>
                <a:spcPct val="50000"/>
              </a:spcBef>
              <a:buFontTx/>
              <a:buNone/>
              <a:defRPr/>
            </a:pPr>
            <a:r>
              <a:rPr lang="en-US" altLang="en-US" sz="2800" dirty="0">
                <a:latin typeface="+mn-lt"/>
              </a:rPr>
              <a:t>- Wind dispersed, light seeded</a:t>
            </a:r>
          </a:p>
          <a:p>
            <a:pPr>
              <a:spcBef>
                <a:spcPct val="50000"/>
              </a:spcBef>
              <a:buFontTx/>
              <a:buNone/>
              <a:defRPr/>
            </a:pPr>
            <a:r>
              <a:rPr lang="en-US" altLang="en-US" sz="2800" dirty="0">
                <a:latin typeface="+mn-lt"/>
              </a:rPr>
              <a:t>- Early successional or pioneer species</a:t>
            </a:r>
          </a:p>
          <a:p>
            <a:pPr>
              <a:spcBef>
                <a:spcPct val="50000"/>
              </a:spcBef>
              <a:buFontTx/>
              <a:buNone/>
              <a:defRPr/>
            </a:pPr>
            <a:endParaRPr lang="en-US" altLang="en-US" sz="2800" b="1" dirty="0">
              <a:latin typeface="+mn-lt"/>
            </a:endParaRPr>
          </a:p>
        </p:txBody>
      </p:sp>
      <p:pic>
        <p:nvPicPr>
          <p:cNvPr id="20483" name="Picture 11" descr="76">
            <a:extLst>
              <a:ext uri="{FF2B5EF4-FFF2-40B4-BE49-F238E27FC236}">
                <a16:creationId xmlns:a16="http://schemas.microsoft.com/office/drawing/2014/main" id="{44A69C17-044C-3017-4CB5-8C1CC7F5FED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44428" y="99102"/>
            <a:ext cx="4372069" cy="662103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3855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FB56BC38-41DC-CA42-D3CD-2BC6F08FC6E9}"/>
              </a:ext>
            </a:extLst>
          </p:cNvPr>
          <p:cNvSpPr txBox="1">
            <a:spLocks noChangeArrowheads="1"/>
          </p:cNvSpPr>
          <p:nvPr/>
        </p:nvSpPr>
        <p:spPr bwMode="auto">
          <a:xfrm>
            <a:off x="255761" y="875169"/>
            <a:ext cx="2931059" cy="474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b="1" dirty="0" err="1">
                <a:latin typeface="+mn-lt"/>
              </a:rPr>
              <a:t>Tolerants</a:t>
            </a:r>
            <a:endParaRPr lang="en-US" altLang="en-US" sz="2400" b="1" dirty="0">
              <a:latin typeface="+mn-lt"/>
            </a:endParaRPr>
          </a:p>
          <a:p>
            <a:pPr>
              <a:spcBef>
                <a:spcPct val="50000"/>
              </a:spcBef>
              <a:buFontTx/>
              <a:buNone/>
              <a:defRPr/>
            </a:pPr>
            <a:r>
              <a:rPr lang="en-US" altLang="en-US" sz="2800" dirty="0">
                <a:latin typeface="+mn-lt"/>
              </a:rPr>
              <a:t>- Reproduce and survive in shade for long periods</a:t>
            </a:r>
          </a:p>
          <a:p>
            <a:pPr>
              <a:spcBef>
                <a:spcPct val="50000"/>
              </a:spcBef>
              <a:buFontTx/>
              <a:buNone/>
              <a:defRPr/>
            </a:pPr>
            <a:endParaRPr lang="en-US" altLang="en-US" sz="1200" dirty="0">
              <a:latin typeface="+mn-lt"/>
            </a:endParaRPr>
          </a:p>
          <a:p>
            <a:pPr>
              <a:spcBef>
                <a:spcPct val="50000"/>
              </a:spcBef>
              <a:buFontTx/>
              <a:buNone/>
              <a:defRPr/>
            </a:pPr>
            <a:r>
              <a:rPr lang="en-US" altLang="en-US" sz="2800" dirty="0">
                <a:latin typeface="+mn-lt"/>
              </a:rPr>
              <a:t>- Long lived</a:t>
            </a:r>
          </a:p>
          <a:p>
            <a:pPr>
              <a:spcBef>
                <a:spcPct val="50000"/>
              </a:spcBef>
              <a:buFontTx/>
              <a:buNone/>
              <a:defRPr/>
            </a:pPr>
            <a:endParaRPr lang="en-US" altLang="en-US" sz="1200" dirty="0">
              <a:latin typeface="+mn-lt"/>
            </a:endParaRPr>
          </a:p>
          <a:p>
            <a:pPr>
              <a:spcBef>
                <a:spcPct val="50000"/>
              </a:spcBef>
              <a:buFontTx/>
              <a:buNone/>
              <a:defRPr/>
            </a:pPr>
            <a:r>
              <a:rPr lang="en-US" altLang="en-US" sz="2800" dirty="0">
                <a:latin typeface="+mn-lt"/>
              </a:rPr>
              <a:t>- Late successional or climax species</a:t>
            </a:r>
          </a:p>
          <a:p>
            <a:pPr>
              <a:spcBef>
                <a:spcPct val="50000"/>
              </a:spcBef>
              <a:buFontTx/>
              <a:buNone/>
              <a:defRPr/>
            </a:pPr>
            <a:endParaRPr lang="en-US" altLang="en-US" sz="2800" b="1" dirty="0">
              <a:latin typeface="+mn-lt"/>
            </a:endParaRPr>
          </a:p>
        </p:txBody>
      </p:sp>
      <p:pic>
        <p:nvPicPr>
          <p:cNvPr id="22531" name="Picture 2">
            <a:extLst>
              <a:ext uri="{FF2B5EF4-FFF2-40B4-BE49-F238E27FC236}">
                <a16:creationId xmlns:a16="http://schemas.microsoft.com/office/drawing/2014/main" id="{8928EC1C-5525-9E9B-2B6E-0E87524CED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4516" y="199465"/>
            <a:ext cx="5728580" cy="64590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850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3006</TotalTime>
  <Words>1940</Words>
  <Application>Microsoft Office PowerPoint</Application>
  <PresentationFormat>On-screen Show (4:3)</PresentationFormat>
  <Paragraphs>393</Paragraphs>
  <Slides>71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Helvetica Neue</vt:lpstr>
      <vt:lpstr>Tahoma</vt:lpstr>
      <vt:lpstr>Times New Roman</vt:lpstr>
      <vt:lpstr>Office Theme</vt:lpstr>
      <vt:lpstr>PowerPoint Presentation</vt:lpstr>
      <vt:lpstr>PowerPoint Presentation</vt:lpstr>
      <vt:lpstr>PowerPoint Presentation</vt:lpstr>
      <vt:lpstr>Succession</vt:lpstr>
      <vt:lpstr>PowerPoint Presentation</vt:lpstr>
      <vt:lpstr>Shade Tolerance</vt:lpstr>
      <vt:lpstr>PowerPoint Presentation</vt:lpstr>
      <vt:lpstr>PowerPoint Presentation</vt:lpstr>
      <vt:lpstr>PowerPoint Presentation</vt:lpstr>
      <vt:lpstr>Old Growth</vt:lpstr>
      <vt:lpstr>PowerPoint Presentation</vt:lpstr>
      <vt:lpstr>PowerPoint Presentation</vt:lpstr>
      <vt:lpstr>PowerPoint Presentation</vt:lpstr>
      <vt:lpstr>PowerPoint Presentation</vt:lpstr>
      <vt:lpstr>Hurricanes</vt:lpstr>
      <vt:lpstr>Insects &amp; Diseases</vt:lpstr>
      <vt:lpstr>Ice Storms</vt:lpstr>
      <vt:lpstr>Timber Harvest</vt:lpstr>
      <vt:lpstr>PowerPoint Presentation</vt:lpstr>
      <vt:lpstr>Goals &amp;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Silviculture</vt:lpstr>
      <vt:lpstr>PowerPoint Presentation</vt:lpstr>
      <vt:lpstr>Management Activities Have Two Broad Goals</vt:lpstr>
      <vt:lpstr>Tending Practices</vt:lpstr>
      <vt:lpstr>Intermediate Cuttings - Thinning</vt:lpstr>
      <vt:lpstr>PowerPoint Presentation</vt:lpstr>
      <vt:lpstr>Regeneration Harvests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 Oak</vt:lpstr>
      <vt:lpstr>Red Oak</vt:lpstr>
      <vt:lpstr>PowerPoint Presentation</vt:lpstr>
      <vt:lpstr>PowerPoint Presentation</vt:lpstr>
      <vt:lpstr>PowerPoint Presentation</vt:lpstr>
      <vt:lpstr>Northern Hardwoods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Hemlock Woolly Adelgid</vt:lpstr>
      <vt:lpstr>Brown spot needle blight of white pine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500 taps work for you</dc:title>
  <dc:creator>Roberge, Steven</dc:creator>
  <cp:lastModifiedBy>Dode Gladders</cp:lastModifiedBy>
  <cp:revision>112</cp:revision>
  <cp:lastPrinted>2016-03-08T19:12:32Z</cp:lastPrinted>
  <dcterms:modified xsi:type="dcterms:W3CDTF">2023-05-26T20:41:11Z</dcterms:modified>
</cp:coreProperties>
</file>